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52"/>
  </p:notesMasterIdLst>
  <p:sldIdLst>
    <p:sldId id="256" r:id="rId3"/>
    <p:sldId id="257" r:id="rId4"/>
    <p:sldId id="258" r:id="rId5"/>
    <p:sldId id="260" r:id="rId6"/>
    <p:sldId id="311" r:id="rId7"/>
    <p:sldId id="261" r:id="rId8"/>
    <p:sldId id="262" r:id="rId9"/>
    <p:sldId id="265" r:id="rId10"/>
    <p:sldId id="268" r:id="rId11"/>
    <p:sldId id="312" r:id="rId12"/>
    <p:sldId id="270" r:id="rId13"/>
    <p:sldId id="271" r:id="rId14"/>
    <p:sldId id="272" r:id="rId15"/>
    <p:sldId id="273" r:id="rId16"/>
    <p:sldId id="274" r:id="rId17"/>
    <p:sldId id="276" r:id="rId18"/>
    <p:sldId id="313" r:id="rId19"/>
    <p:sldId id="277" r:id="rId20"/>
    <p:sldId id="278" r:id="rId21"/>
    <p:sldId id="279" r:id="rId22"/>
    <p:sldId id="280" r:id="rId23"/>
    <p:sldId id="314" r:id="rId24"/>
    <p:sldId id="315" r:id="rId25"/>
    <p:sldId id="282" r:id="rId26"/>
    <p:sldId id="283" r:id="rId27"/>
    <p:sldId id="281" r:id="rId28"/>
    <p:sldId id="284" r:id="rId29"/>
    <p:sldId id="308"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00" r:id="rId45"/>
    <p:sldId id="301" r:id="rId46"/>
    <p:sldId id="302" r:id="rId47"/>
    <p:sldId id="303" r:id="rId48"/>
    <p:sldId id="304" r:id="rId49"/>
    <p:sldId id="317" r:id="rId50"/>
    <p:sldId id="316" r:id="rId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20"/>
    <p:restoredTop sz="87382" autoAdjust="0"/>
  </p:normalViewPr>
  <p:slideViewPr>
    <p:cSldViewPr snapToGrid="0">
      <p:cViewPr varScale="1">
        <p:scale>
          <a:sx n="98" d="100"/>
          <a:sy n="98" d="100"/>
        </p:scale>
        <p:origin x="-576" y="-11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9632903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webopedia.com/TERM/V/virtualization.html" TargetMode="External"/><Relationship Id="rId4" Type="http://schemas.openxmlformats.org/officeDocument/2006/relationships/hyperlink" Target="https://www.webopedia.com/TERM/V/virtual_machine.html" TargetMode="External"/><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you might gather from the title slide, this will be fairly dry..</a:t>
            </a:r>
            <a:endParaRPr/>
          </a:p>
          <a:p>
            <a:pPr marL="0" lvl="0" indent="0" algn="l" rtl="0">
              <a:spcBef>
                <a:spcPts val="0"/>
              </a:spcBef>
              <a:spcAft>
                <a:spcPts val="0"/>
              </a:spcAft>
              <a:buNone/>
            </a:pPr>
            <a:r>
              <a:rPr lang="en"/>
              <a:t>Also, I want you to take this seriously, so I used comic sans</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b118a63e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b118a63e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b118a63e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b118a63e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of these items are thoroughly documented in the parameter script. </a:t>
            </a:r>
            <a:endParaRPr/>
          </a:p>
          <a:p>
            <a:pPr marL="0" lvl="0" indent="0" algn="l" rtl="0">
              <a:spcBef>
                <a:spcPts val="0"/>
              </a:spcBef>
              <a:spcAft>
                <a:spcPts val="0"/>
              </a:spcAft>
              <a:buNone/>
            </a:pPr>
            <a:r>
              <a:rPr lang="en"/>
              <a:t>The hacky thing I added was so that it would use the fieldmaps scans we collected to do fieldmap correction. </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b118a63e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b118a63e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of the few times I did a thorough job of commenting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b118a63ef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b118a63ef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b118a63ef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b118a63ef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b118a63ef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b118a63ef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b118a63ef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b118a63ef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is taken from the fmriprep website, here as reference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b118a63ef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b118a63ef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Take time here to conceptually explain the preprocessing steps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b118a63ef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5b118a63ef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b118a63ef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5b118a63ef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use Singularity container because that is what is allowed on neuron, brain, bswift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b118a63e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b118a63e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b118a63ef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b118a63ef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“Containerization is a lightweight alternative to full machine</a:t>
            </a:r>
            <a:r>
              <a:rPr lang="en">
                <a:solidFill>
                  <a:schemeClr val="dk1"/>
                </a:solidFill>
                <a:uFill>
                  <a:noFill/>
                </a:uFill>
                <a:hlinkClick r:id="rId3"/>
              </a:rPr>
              <a:t> </a:t>
            </a:r>
            <a:r>
              <a:rPr lang="en" u="sng">
                <a:solidFill>
                  <a:schemeClr val="hlink"/>
                </a:solidFill>
                <a:hlinkClick r:id="rId3"/>
              </a:rPr>
              <a:t>virtualization</a:t>
            </a:r>
            <a:r>
              <a:rPr lang="en">
                <a:solidFill>
                  <a:schemeClr val="dk1"/>
                </a:solidFill>
              </a:rPr>
              <a:t> that involves encapsulating an application in a container with its own operating environment. This provides many of the benefits of loading an application onto a</a:t>
            </a:r>
            <a:r>
              <a:rPr lang="en">
                <a:solidFill>
                  <a:schemeClr val="dk1"/>
                </a:solidFill>
                <a:uFill>
                  <a:noFill/>
                </a:uFill>
                <a:hlinkClick r:id="rId4"/>
              </a:rPr>
              <a:t> </a:t>
            </a:r>
            <a:r>
              <a:rPr lang="en" u="sng">
                <a:solidFill>
                  <a:schemeClr val="hlink"/>
                </a:solidFill>
                <a:hlinkClick r:id="rId4"/>
              </a:rPr>
              <a:t>virtual machine</a:t>
            </a:r>
            <a:r>
              <a:rPr lang="en">
                <a:solidFill>
                  <a:schemeClr val="dk1"/>
                </a:solidFill>
              </a:rPr>
              <a:t>, as the application can be run on any suitable physical machine without any worries about dependencies.” https://www.webopedia.com/TERM/C/containerization.html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b118a63ef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b118a63ef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b118a63ef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b118a63ef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b118a63ef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b118a63ef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Focusing on the on just the options important for our purposes. </a:t>
            </a:r>
            <a:endParaRPr/>
          </a:p>
          <a:p>
            <a:pPr marL="0" lvl="0" indent="0" algn="l" rtl="0">
              <a:spcBef>
                <a:spcPts val="0"/>
              </a:spcBef>
              <a:spcAft>
                <a:spcPts val="0"/>
              </a:spcAft>
              <a:buNone/>
            </a:pPr>
            <a:r>
              <a:rPr lang="en"/>
              <a:t>The positional arguments are required, and are the first options you give it, 1) including the input BIDS directory from which you want to ‘prep data, 2) output directory where you want ‘prepped data to be written, 3) analysis level which is only participant at this point</a:t>
            </a:r>
            <a:endParaRPr/>
          </a:p>
          <a:p>
            <a:pPr marL="0" lvl="0" indent="0" algn="l" rtl="0">
              <a:spcBef>
                <a:spcPts val="0"/>
              </a:spcBef>
              <a:spcAft>
                <a:spcPts val="0"/>
              </a:spcAft>
              <a:buNone/>
            </a:pPr>
            <a:endParaRPr/>
          </a:p>
          <a:p>
            <a:pPr marL="0" lvl="0" indent="0" algn="l" rtl="0">
              <a:spcBef>
                <a:spcPts val="0"/>
              </a:spcBef>
              <a:spcAft>
                <a:spcPts val="0"/>
              </a:spcAft>
              <a:buNone/>
            </a:pPr>
            <a:r>
              <a:rPr lang="en"/>
              <a:t>In the options for filtering, 1) I always include the skip-bids-validation because we meet the minimal requirements needed for fMRIprep to run, without being completely BIDS compliant. 2) You need to give the subject ID you want to run (using the BIDS label e.g. sub-JAM012), 3) Gives you the option of just running ‘prep on the specified task </a:t>
            </a:r>
            <a:endParaRPr/>
          </a:p>
          <a:p>
            <a:pPr marL="0" lvl="0" indent="0" algn="l" rtl="0">
              <a:spcBef>
                <a:spcPts val="0"/>
              </a:spcBef>
              <a:spcAft>
                <a:spcPts val="0"/>
              </a:spcAft>
              <a:buNone/>
            </a:pPr>
            <a:endParaRPr/>
          </a:p>
          <a:p>
            <a:pPr marL="0" lvl="0" indent="0" algn="l" rtl="0">
              <a:spcBef>
                <a:spcPts val="0"/>
              </a:spcBef>
              <a:spcAft>
                <a:spcPts val="0"/>
              </a:spcAft>
              <a:buNone/>
            </a:pPr>
            <a:r>
              <a:rPr lang="en"/>
              <a:t>The performance handling options are essential in for speeding up the process, but requires knowing what specs the machine/server/node you’re running on. I recommend maxing the specs without going over what the machine has, otherwise it’ll crash</a:t>
            </a: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b118a63ef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b118a63ef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1)You can ignore/skip some of the steps like fmaping or slice time correction if you want 2) is an option for longitudinal datasets, 3) output spaces is where we’ll eventually be able to request pediatric templates. 4) use aroma includes the ICA-AROMA step which seems to be promising</a:t>
            </a:r>
            <a:endParaRPr/>
          </a:p>
          <a:p>
            <a:pPr marL="0" lvl="0" indent="0" algn="l" rtl="0">
              <a:spcBef>
                <a:spcPts val="0"/>
              </a:spcBef>
              <a:spcAft>
                <a:spcPts val="0"/>
              </a:spcAft>
              <a:buNone/>
            </a:pPr>
            <a:r>
              <a:rPr lang="en"/>
              <a:t>5) no-submm-recon really speeds things up. This tells ‘prep to not do the super high resolution recon-all which it will default to on our data because our structurals are hires, sub mm resolution. 6) Cifti-output is the human connectome project format, which is an optimized file format that does the cortex in surface space and subcortex in volumetric space. I use this because i want to use the HCP workbenche later. 7) you can choose to completely not use freesurfer. 8) the work dir is where all intermediary files are saved, and uses up a TON of space. </a:t>
            </a:r>
            <a:endParaRPr/>
          </a:p>
          <a:p>
            <a:pPr marL="0" lvl="0" indent="0" algn="l" rtl="0">
              <a:spcBef>
                <a:spcPts val="0"/>
              </a:spcBef>
              <a:spcAft>
                <a:spcPts val="0"/>
              </a:spcAft>
              <a:buNone/>
            </a:pPr>
            <a:r>
              <a:rPr lang="en"/>
              <a:t>9) The fs-license-file option is a hacky-ass fix they included to make freesurfer run. You have to specify the path to freesurfer license so that it’ll run. It’s the wierdest required option. </a:t>
            </a: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b118a63e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b118a63e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These are all the options!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b118a63ef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b118a63ef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If you run </a:t>
            </a:r>
            <a:r>
              <a:rPr lang="en-US" dirty="0" err="1" smtClean="0"/>
              <a:t>freesurfer</a:t>
            </a:r>
            <a:r>
              <a:rPr lang="en-US" baseline="0" dirty="0" smtClean="0"/>
              <a:t> using the parallel option as it is here. This is all in the example script for you to modify and use as needed. </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b118a63ef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b118a63ef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b118a63ef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5b118a63ef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b118a63ef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b118a63ef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part is what took me the longes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b118a63e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5b118a63e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Simple might be an over-statement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b118a63ef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b118a63ef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part is what took me the longes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b118a63ef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b118a63ef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5b118a63ef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5b118a63ef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b118a63ef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5b118a63ef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working directory ends up taking up a lot of storage space, so I recommend deleting it after you have finished prepping and quality checked the out put. </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b118a63ef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b118a63ef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b118a63e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b118a63e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b118a63ef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b118a63ef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b118a63ef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b118a63ef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b118a63ef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b118a63ef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b118a63ef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b118a63ef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5b118a63e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5b118a63e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joining a new lab, this might become very apparent. At GU, I worked a number of old data sets, and each one was organized differently-- was a nightmare. </a:t>
            </a:r>
            <a:endParaRPr/>
          </a:p>
          <a:p>
            <a:pPr marL="0" lvl="0" indent="0" algn="l" rtl="0">
              <a:spcBef>
                <a:spcPts val="0"/>
              </a:spcBef>
              <a:spcAft>
                <a:spcPts val="0"/>
              </a:spcAft>
              <a:buNone/>
            </a:pPr>
            <a:r>
              <a:rPr lang="en"/>
              <a:t>-Reproducibility=can reproduce what one did with same data set; </a:t>
            </a:r>
            <a:endParaRPr/>
          </a:p>
          <a:p>
            <a:pPr marL="0" lvl="0" indent="0" algn="l" rtl="0">
              <a:spcBef>
                <a:spcPts val="0"/>
              </a:spcBef>
              <a:spcAft>
                <a:spcPts val="0"/>
              </a:spcAft>
              <a:buNone/>
            </a:pPr>
            <a:r>
              <a:rPr lang="en"/>
              <a:t>-Replicability=eases attempts are replicating another</a:t>
            </a:r>
            <a:endParaRPr/>
          </a:p>
          <a:p>
            <a:pPr marL="0" lvl="0" indent="0" algn="l" rtl="0">
              <a:spcBef>
                <a:spcPts val="0"/>
              </a:spcBef>
              <a:spcAft>
                <a:spcPts val="0"/>
              </a:spcAft>
              <a:buNone/>
            </a:pPr>
            <a:r>
              <a:rPr lang="en"/>
              <a:t>-Part of the BIDS standard is just having readme like documents at every directory level</a:t>
            </a:r>
            <a:endParaRPr/>
          </a:p>
          <a:p>
            <a:pPr marL="0" lvl="0" indent="0" algn="l" rtl="0">
              <a:spcBef>
                <a:spcPts val="0"/>
              </a:spcBef>
              <a:spcAft>
                <a:spcPts val="0"/>
              </a:spcAft>
              <a:buNone/>
            </a:pPr>
            <a:r>
              <a:rPr lang="en"/>
              <a:t>-Makes it so easy to share data if everyone adopts the best standards. </a:t>
            </a:r>
            <a:endParaRPr/>
          </a:p>
          <a:p>
            <a:pPr marL="0" lvl="0" indent="457200" algn="l" rtl="0">
              <a:spcBef>
                <a:spcPts val="0"/>
              </a:spcBef>
              <a:spcAft>
                <a:spcPts val="0"/>
              </a:spcAft>
              <a:buNone/>
            </a:pPr>
            <a:r>
              <a:rPr lang="en"/>
              <a:t>--Check out OpenNeuro if you havent! Numerous freely available data sets to play with</a:t>
            </a:r>
            <a:endParaRPr/>
          </a:p>
          <a:p>
            <a:pPr marL="0" lvl="0" indent="0" algn="l" rtl="0">
              <a:spcBef>
                <a:spcPts val="0"/>
              </a:spcBef>
              <a:spcAft>
                <a:spcPts val="0"/>
              </a:spcAft>
              <a:buNone/>
            </a:pPr>
            <a:r>
              <a:rPr lang="en"/>
              <a:t>-All of the above contributes to best practices for open science</a:t>
            </a:r>
            <a:endParaRPr/>
          </a:p>
          <a:p>
            <a:pPr marL="0" lvl="0" indent="0" algn="l" rtl="0">
              <a:spcBef>
                <a:spcPts val="0"/>
              </a:spcBef>
              <a:spcAft>
                <a:spcPts val="0"/>
              </a:spcAft>
              <a:buNone/>
            </a:pPr>
            <a:r>
              <a:rPr lang="en"/>
              <a:t>-This standard makes it easy for software development! Especially the way that BIDS is designed, it makes it so that everything can be read-in, and processed with with minimal manual intervention (which we’ll see shortly with fMRIprep)</a:t>
            </a:r>
            <a:endParaRPr/>
          </a:p>
          <a:p>
            <a:pPr marL="0" lvl="0" indent="457200" algn="l" rtl="0">
              <a:spcBef>
                <a:spcPts val="0"/>
              </a:spcBef>
              <a:spcAft>
                <a:spcPts val="0"/>
              </a:spcAft>
              <a:buNone/>
            </a:pPr>
            <a:r>
              <a:rPr lang="en"/>
              <a:t>--Check out all the bids compatible apps!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b118a63ef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b118a63e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b118a63ef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b118a63ef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Very similar to the BIDS organization, fmriprep output creates a folder of preprocessed data (derivatives).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b118a63ef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b118a63ef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b118a63ef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b118a63ef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b118a63ef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b118a63ef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5b118a63e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5b118a63e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taken from the preprint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5b118a63ef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5b118a63ef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Very similar to the BIDS organization, fmriprep output creates a folder of preprocessed data (derivatives).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09eb3b64e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09eb3b64e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b118a63e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b118a63e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 barely readable list of the growing number of BIDS compatible apps available.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b118a63e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b118a63e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 barely readable list of the growing number of BIDS compatible apps available.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b118a63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b118a63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one simplified example from the website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5b118a63e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5b118a63e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b118a63e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b118a63e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618201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3258518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1323309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1366351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38509982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2728190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2727410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2820465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34938242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23947722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172" y="205014"/>
            <a:ext cx="8228400" cy="858900"/>
          </a:xfrm>
          <a:prstGeom prst="rect">
            <a:avLst/>
          </a:prstGeom>
          <a:noFill/>
          <a:ln>
            <a:noFill/>
          </a:ln>
        </p:spPr>
        <p:txBody>
          <a:bodyPr spcFirstLastPara="1" wrap="square" lIns="0" tIns="0" rIns="0" bIns="0" anchor="ctr" anchorCtr="0"/>
          <a:lstStyle>
            <a:lvl1pPr lvl="0" algn="l" rtl="0">
              <a:lnSpc>
                <a:spcPct val="90000"/>
              </a:lnSpc>
              <a:spcBef>
                <a:spcPts val="0"/>
              </a:spcBef>
              <a:spcAft>
                <a:spcPts val="0"/>
              </a:spcAft>
              <a:buClr>
                <a:schemeClr val="dk1"/>
              </a:buClr>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457172" y="1203631"/>
            <a:ext cx="8045700" cy="2983200"/>
          </a:xfrm>
          <a:prstGeom prst="rect">
            <a:avLst/>
          </a:prstGeom>
          <a:noFill/>
          <a:ln>
            <a:noFill/>
          </a:ln>
        </p:spPr>
        <p:txBody>
          <a:bodyPr spcFirstLastPara="1" wrap="square" lIns="0" tIns="0" rIns="0" bIns="0" anchor="t" anchorCtr="0"/>
          <a:lstStyle>
            <a:lvl1pPr marL="457200" lvl="0" indent="-323850" algn="l" rtl="0">
              <a:lnSpc>
                <a:spcPct val="90000"/>
              </a:lnSpc>
              <a:spcBef>
                <a:spcPts val="800"/>
              </a:spcBef>
              <a:spcAft>
                <a:spcPts val="0"/>
              </a:spcAft>
              <a:buClr>
                <a:schemeClr val="dk1"/>
              </a:buClr>
              <a:buSzPts val="1500"/>
              <a:buChar char="●"/>
              <a:defRPr/>
            </a:lvl1pPr>
            <a:lvl2pPr marL="914400" lvl="1" indent="-323850" algn="l" rtl="0">
              <a:lnSpc>
                <a:spcPct val="90000"/>
              </a:lnSpc>
              <a:spcBef>
                <a:spcPts val="1600"/>
              </a:spcBef>
              <a:spcAft>
                <a:spcPts val="0"/>
              </a:spcAft>
              <a:buClr>
                <a:schemeClr val="dk1"/>
              </a:buClr>
              <a:buSzPts val="1500"/>
              <a:buChar char="○"/>
              <a:defRPr/>
            </a:lvl2pPr>
            <a:lvl3pPr marL="1371600" lvl="2" indent="-323850" algn="l" rtl="0">
              <a:lnSpc>
                <a:spcPct val="90000"/>
              </a:lnSpc>
              <a:spcBef>
                <a:spcPts val="1600"/>
              </a:spcBef>
              <a:spcAft>
                <a:spcPts val="0"/>
              </a:spcAft>
              <a:buClr>
                <a:schemeClr val="dk1"/>
              </a:buClr>
              <a:buSzPts val="1500"/>
              <a:buChar char="■"/>
              <a:defRPr/>
            </a:lvl3pPr>
            <a:lvl4pPr marL="1828800" lvl="3" indent="-323850" algn="l" rtl="0">
              <a:lnSpc>
                <a:spcPct val="90000"/>
              </a:lnSpc>
              <a:spcBef>
                <a:spcPts val="1600"/>
              </a:spcBef>
              <a:spcAft>
                <a:spcPts val="0"/>
              </a:spcAft>
              <a:buClr>
                <a:schemeClr val="dk1"/>
              </a:buClr>
              <a:buSzPts val="1500"/>
              <a:buChar char="●"/>
              <a:defRPr/>
            </a:lvl4pPr>
            <a:lvl5pPr marL="2286000" lvl="4" indent="-323850" algn="l" rtl="0">
              <a:lnSpc>
                <a:spcPct val="90000"/>
              </a:lnSpc>
              <a:spcBef>
                <a:spcPts val="1600"/>
              </a:spcBef>
              <a:spcAft>
                <a:spcPts val="0"/>
              </a:spcAft>
              <a:buClr>
                <a:schemeClr val="dk1"/>
              </a:buClr>
              <a:buSzPts val="1500"/>
              <a:buChar char="○"/>
              <a:defRPr/>
            </a:lvl5pPr>
            <a:lvl6pPr marL="2743200" lvl="5" indent="-323850" algn="l" rtl="0">
              <a:lnSpc>
                <a:spcPct val="90000"/>
              </a:lnSpc>
              <a:spcBef>
                <a:spcPts val="1600"/>
              </a:spcBef>
              <a:spcAft>
                <a:spcPts val="0"/>
              </a:spcAft>
              <a:buClr>
                <a:schemeClr val="dk1"/>
              </a:buClr>
              <a:buSzPts val="1500"/>
              <a:buChar char="■"/>
              <a:defRPr/>
            </a:lvl6pPr>
            <a:lvl7pPr marL="3200400" lvl="6" indent="-323850" algn="l" rtl="0">
              <a:lnSpc>
                <a:spcPct val="90000"/>
              </a:lnSpc>
              <a:spcBef>
                <a:spcPts val="1600"/>
              </a:spcBef>
              <a:spcAft>
                <a:spcPts val="0"/>
              </a:spcAft>
              <a:buClr>
                <a:schemeClr val="dk1"/>
              </a:buClr>
              <a:buSzPts val="1500"/>
              <a:buChar char="●"/>
              <a:defRPr/>
            </a:lvl7pPr>
            <a:lvl8pPr marL="3657600" lvl="7" indent="-323850" algn="l" rtl="0">
              <a:lnSpc>
                <a:spcPct val="90000"/>
              </a:lnSpc>
              <a:spcBef>
                <a:spcPts val="1600"/>
              </a:spcBef>
              <a:spcAft>
                <a:spcPts val="0"/>
              </a:spcAft>
              <a:buClr>
                <a:schemeClr val="dk1"/>
              </a:buClr>
              <a:buSzPts val="1500"/>
              <a:buChar char="○"/>
              <a:defRPr/>
            </a:lvl8pPr>
            <a:lvl9pPr marL="4114800" lvl="8" indent="-323850" algn="l" rtl="0">
              <a:lnSpc>
                <a:spcPct val="90000"/>
              </a:lnSpc>
              <a:spcBef>
                <a:spcPts val="1600"/>
              </a:spcBef>
              <a:spcAft>
                <a:spcPts val="1600"/>
              </a:spcAft>
              <a:buClr>
                <a:schemeClr val="dk1"/>
              </a:buClr>
              <a:buSzPts val="1500"/>
              <a:buChar char="■"/>
              <a:defRPr/>
            </a:lvl9pPr>
          </a:lstStyle>
          <a:p>
            <a:endParaRPr/>
          </a:p>
        </p:txBody>
      </p:sp>
    </p:spTree>
    <p:extLst>
      <p:ext uri="{BB962C8B-B14F-4D97-AF65-F5344CB8AC3E}">
        <p14:creationId xmlns:p14="http://schemas.microsoft.com/office/powerpoint/2010/main" val="25742017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12"/>
        <p:cNvGrpSpPr/>
        <p:nvPr/>
      </p:nvGrpSpPr>
      <p:grpSpPr>
        <a:xfrm>
          <a:off x="0" y="0"/>
          <a:ext cx="0" cy="0"/>
          <a:chOff x="0" y="0"/>
          <a:chExt cx="0" cy="0"/>
        </a:xfrm>
      </p:grpSpPr>
    </p:spTree>
    <p:extLst>
      <p:ext uri="{BB962C8B-B14F-4D97-AF65-F5344CB8AC3E}">
        <p14:creationId xmlns:p14="http://schemas.microsoft.com/office/powerpoint/2010/main" val="762719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lumMod val="95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lt2"/>
              </a:buClr>
              <a:buSzPts val="1800"/>
              <a:buChar char="●"/>
              <a:defRPr sz="1800">
                <a:solidFill>
                  <a:schemeClr val="lt2"/>
                </a:solidFill>
              </a:defRPr>
            </a:lvl1pPr>
            <a:lvl2pPr marL="914400" lvl="1" indent="-317500" rtl="0">
              <a:lnSpc>
                <a:spcPct val="115000"/>
              </a:lnSpc>
              <a:spcBef>
                <a:spcPts val="1600"/>
              </a:spcBef>
              <a:spcAft>
                <a:spcPts val="0"/>
              </a:spcAft>
              <a:buClr>
                <a:schemeClr val="lt2"/>
              </a:buClr>
              <a:buSzPts val="1400"/>
              <a:buChar char="○"/>
              <a:defRPr>
                <a:solidFill>
                  <a:schemeClr val="lt2"/>
                </a:solidFill>
              </a:defRPr>
            </a:lvl2pPr>
            <a:lvl3pPr marL="1371600" lvl="2" indent="-317500" rtl="0">
              <a:lnSpc>
                <a:spcPct val="115000"/>
              </a:lnSpc>
              <a:spcBef>
                <a:spcPts val="1600"/>
              </a:spcBef>
              <a:spcAft>
                <a:spcPts val="0"/>
              </a:spcAft>
              <a:buClr>
                <a:schemeClr val="lt2"/>
              </a:buClr>
              <a:buSzPts val="1400"/>
              <a:buChar char="■"/>
              <a:defRPr>
                <a:solidFill>
                  <a:schemeClr val="lt2"/>
                </a:solidFill>
              </a:defRPr>
            </a:lvl3pPr>
            <a:lvl4pPr marL="1828800" lvl="3" indent="-317500" rtl="0">
              <a:lnSpc>
                <a:spcPct val="115000"/>
              </a:lnSpc>
              <a:spcBef>
                <a:spcPts val="1600"/>
              </a:spcBef>
              <a:spcAft>
                <a:spcPts val="0"/>
              </a:spcAft>
              <a:buClr>
                <a:schemeClr val="lt2"/>
              </a:buClr>
              <a:buSzPts val="1400"/>
              <a:buChar char="●"/>
              <a:defRPr>
                <a:solidFill>
                  <a:schemeClr val="lt2"/>
                </a:solidFill>
              </a:defRPr>
            </a:lvl4pPr>
            <a:lvl5pPr marL="2286000" lvl="4" indent="-317500" rtl="0">
              <a:lnSpc>
                <a:spcPct val="115000"/>
              </a:lnSpc>
              <a:spcBef>
                <a:spcPts val="1600"/>
              </a:spcBef>
              <a:spcAft>
                <a:spcPts val="0"/>
              </a:spcAft>
              <a:buClr>
                <a:schemeClr val="lt2"/>
              </a:buClr>
              <a:buSzPts val="1400"/>
              <a:buChar char="○"/>
              <a:defRPr>
                <a:solidFill>
                  <a:schemeClr val="lt2"/>
                </a:solidFill>
              </a:defRPr>
            </a:lvl5pPr>
            <a:lvl6pPr marL="2743200" lvl="5" indent="-317500" rtl="0">
              <a:lnSpc>
                <a:spcPct val="115000"/>
              </a:lnSpc>
              <a:spcBef>
                <a:spcPts val="1600"/>
              </a:spcBef>
              <a:spcAft>
                <a:spcPts val="0"/>
              </a:spcAft>
              <a:buClr>
                <a:schemeClr val="lt2"/>
              </a:buClr>
              <a:buSzPts val="1400"/>
              <a:buChar char="■"/>
              <a:defRPr>
                <a:solidFill>
                  <a:schemeClr val="lt2"/>
                </a:solidFill>
              </a:defRPr>
            </a:lvl6pPr>
            <a:lvl7pPr marL="3200400" lvl="6" indent="-317500" rtl="0">
              <a:lnSpc>
                <a:spcPct val="115000"/>
              </a:lnSpc>
              <a:spcBef>
                <a:spcPts val="1600"/>
              </a:spcBef>
              <a:spcAft>
                <a:spcPts val="0"/>
              </a:spcAft>
              <a:buClr>
                <a:schemeClr val="lt2"/>
              </a:buClr>
              <a:buSzPts val="1400"/>
              <a:buChar char="●"/>
              <a:defRPr>
                <a:solidFill>
                  <a:schemeClr val="lt2"/>
                </a:solidFill>
              </a:defRPr>
            </a:lvl7pPr>
            <a:lvl8pPr marL="3657600" lvl="7" indent="-317500" rtl="0">
              <a:lnSpc>
                <a:spcPct val="115000"/>
              </a:lnSpc>
              <a:spcBef>
                <a:spcPts val="1600"/>
              </a:spcBef>
              <a:spcAft>
                <a:spcPts val="0"/>
              </a:spcAft>
              <a:buClr>
                <a:schemeClr val="lt2"/>
              </a:buClr>
              <a:buSzPts val="1400"/>
              <a:buChar char="○"/>
              <a:defRPr>
                <a:solidFill>
                  <a:schemeClr val="lt2"/>
                </a:solidFill>
              </a:defRPr>
            </a:lvl8pPr>
            <a:lvl9pPr marL="4114800" lvl="8" indent="-317500" rtl="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115424958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github.com/rordenlab/dcm2niix"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ids-standard/bids-examples/" TargetMode="External"/><Relationship Id="rId4" Type="http://schemas.openxmlformats.org/officeDocument/2006/relationships/hyperlink" Target="https://openneuro.org/" TargetMode="External"/><Relationship Id="rId5" Type="http://schemas.openxmlformats.org/officeDocument/2006/relationships/hyperlink" Target="https://bids-standard.github.io/bids-validator/" TargetMode="External"/><Relationship Id="rId6" Type="http://schemas.openxmlformats.org/officeDocument/2006/relationships/hyperlink" Target="https://neurostars.org/" TargetMode="External"/><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ids-standard/bids-examples/" TargetMode="External"/><Relationship Id="rId4" Type="http://schemas.openxmlformats.org/officeDocument/2006/relationships/hyperlink" Target="https://openneuro.org/" TargetMode="External"/><Relationship Id="rId5" Type="http://schemas.openxmlformats.org/officeDocument/2006/relationships/hyperlink" Target="https://bids-standard.github.io/bids-validator/" TargetMode="External"/><Relationship Id="rId6"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10.jp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hyperlink" Target="https://surfer.nmr.mgh.harvard.edu/fswiki/License" TargetMode="External"/><Relationship Id="rId4" Type="http://schemas.openxmlformats.org/officeDocument/2006/relationships/hyperlink" Target="https://drive.google.com/file/d/1R_SYNm6wrteJXK-xEyWMlfm-A1Qt77vv/view?usp=sharing" TargetMode="External"/><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github.com/rordenlab/dcm2nii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descr="fmriprep-workflow-all.png"/>
          <p:cNvPicPr>
            <a:picLocks noChangeAspect="1"/>
          </p:cNvPicPr>
          <p:nvPr/>
        </p:nvPicPr>
        <p:blipFill>
          <a:blip r:embed="rId3">
            <a:alphaModFix amt="73000"/>
            <a:extLst>
              <a:ext uri="{28A0092B-C50C-407E-A947-70E740481C1C}">
                <a14:useLocalDpi xmlns:a14="http://schemas.microsoft.com/office/drawing/2010/main" val="0"/>
              </a:ext>
            </a:extLst>
          </a:blip>
          <a:stretch>
            <a:fillRect/>
          </a:stretch>
        </p:blipFill>
        <p:spPr>
          <a:xfrm>
            <a:off x="966582" y="0"/>
            <a:ext cx="7221894" cy="5143500"/>
          </a:xfrm>
          <a:prstGeom prst="rect">
            <a:avLst/>
          </a:prstGeom>
        </p:spPr>
      </p:pic>
      <p:sp>
        <p:nvSpPr>
          <p:cNvPr id="55" name="Google Shape;55;p13"/>
          <p:cNvSpPr txBox="1">
            <a:spLocks noGrp="1"/>
          </p:cNvSpPr>
          <p:nvPr>
            <p:ph type="ctrTitle"/>
          </p:nvPr>
        </p:nvSpPr>
        <p:spPr>
          <a:xfrm>
            <a:off x="360089" y="423333"/>
            <a:ext cx="8520600" cy="1518527"/>
          </a:xfrm>
          <a:prstGeom prst="rect">
            <a:avLst/>
          </a:prstGeom>
          <a:solidFill>
            <a:schemeClr val="accent6">
              <a:lumMod val="50000"/>
              <a:alpha val="52000"/>
            </a:schemeClr>
          </a:solidFill>
        </p:spPr>
        <p:txBody>
          <a:bodyPr spcFirstLastPara="1" wrap="square" lIns="91425" tIns="91425" rIns="91425" bIns="91425" anchor="b" anchorCtr="0">
            <a:noAutofit/>
          </a:bodyPr>
          <a:lstStyle/>
          <a:p>
            <a:pPr marL="0" lvl="0" indent="0" algn="ctr" rtl="0">
              <a:spcBef>
                <a:spcPts val="0"/>
              </a:spcBef>
              <a:spcAft>
                <a:spcPts val="0"/>
              </a:spcAft>
              <a:buNone/>
            </a:pPr>
            <a:r>
              <a:rPr lang="en" sz="8800" b="1" dirty="0">
                <a:solidFill>
                  <a:srgbClr val="5B0F00"/>
                </a:solidFill>
                <a:latin typeface="Comic Sans MS"/>
                <a:ea typeface="Comic Sans MS"/>
                <a:cs typeface="Comic Sans MS"/>
                <a:sym typeface="Comic Sans MS"/>
              </a:rPr>
              <a:t>WTfMRIprep?</a:t>
            </a:r>
            <a:endParaRPr sz="8800" b="1" dirty="0">
              <a:solidFill>
                <a:srgbClr val="5B0F00"/>
              </a:solidFill>
              <a:latin typeface="Comic Sans MS"/>
              <a:ea typeface="Comic Sans MS"/>
              <a:cs typeface="Comic Sans MS"/>
              <a:sym typeface="Comic Sans MS"/>
            </a:endParaRPr>
          </a:p>
        </p:txBody>
      </p:sp>
      <p:sp>
        <p:nvSpPr>
          <p:cNvPr id="56" name="Google Shape;56;p13"/>
          <p:cNvSpPr txBox="1">
            <a:spLocks noGrp="1"/>
          </p:cNvSpPr>
          <p:nvPr>
            <p:ph type="subTitle" idx="1"/>
          </p:nvPr>
        </p:nvSpPr>
        <p:spPr>
          <a:xfrm>
            <a:off x="895045" y="2588377"/>
            <a:ext cx="7402286" cy="2276928"/>
          </a:xfrm>
          <a:prstGeom prst="rect">
            <a:avLst/>
          </a:prstGeom>
          <a:solidFill>
            <a:srgbClr val="800000">
              <a:alpha val="75000"/>
            </a:srgbClr>
          </a:solidFill>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latin typeface="Andale Mono"/>
                <a:ea typeface="Comic Sans MS"/>
                <a:cs typeface="Andale Mono"/>
                <a:sym typeface="Comic Sans MS"/>
              </a:rPr>
              <a:t>An attempt to demystify what </a:t>
            </a:r>
            <a:r>
              <a:rPr lang="en" dirty="0" smtClean="0">
                <a:solidFill>
                  <a:schemeClr val="bg1"/>
                </a:solidFill>
                <a:latin typeface="Andale Mono"/>
                <a:ea typeface="Comic Sans MS"/>
                <a:cs typeface="Andale Mono"/>
                <a:sym typeface="Comic Sans MS"/>
              </a:rPr>
              <a:t>fMRIprep </a:t>
            </a:r>
            <a:r>
              <a:rPr lang="en" dirty="0">
                <a:solidFill>
                  <a:schemeClr val="bg1"/>
                </a:solidFill>
                <a:latin typeface="Andale Mono"/>
                <a:ea typeface="Comic Sans MS"/>
                <a:cs typeface="Andale Mono"/>
                <a:sym typeface="Comic Sans MS"/>
              </a:rPr>
              <a:t>is, does, and how </a:t>
            </a:r>
            <a:endParaRPr dirty="0">
              <a:solidFill>
                <a:schemeClr val="bg1"/>
              </a:solidFill>
              <a:latin typeface="Andale Mono"/>
              <a:ea typeface="Comic Sans MS"/>
              <a:cs typeface="Andale Mono"/>
              <a:sym typeface="Comic Sans MS"/>
            </a:endParaRPr>
          </a:p>
          <a:p>
            <a:pPr marL="0" lvl="0" indent="0" algn="ctr" rtl="0">
              <a:spcBef>
                <a:spcPts val="0"/>
              </a:spcBef>
              <a:spcAft>
                <a:spcPts val="0"/>
              </a:spcAft>
              <a:buNone/>
            </a:pPr>
            <a:r>
              <a:rPr lang="en" dirty="0">
                <a:solidFill>
                  <a:schemeClr val="bg1"/>
                </a:solidFill>
                <a:latin typeface="Andale Mono"/>
                <a:ea typeface="Comic Sans MS"/>
                <a:cs typeface="Andale Mono"/>
                <a:sym typeface="Comic Sans MS"/>
              </a:rPr>
              <a:t>(with </a:t>
            </a:r>
            <a:r>
              <a:rPr lang="en-US" dirty="0" smtClean="0">
                <a:solidFill>
                  <a:schemeClr val="bg1"/>
                </a:solidFill>
                <a:latin typeface="Andale Mono"/>
                <a:ea typeface="Comic Sans MS"/>
                <a:cs typeface="Andale Mono"/>
                <a:sym typeface="Comic Sans MS"/>
              </a:rPr>
              <a:t>a</a:t>
            </a:r>
            <a:r>
              <a:rPr lang="en" dirty="0" smtClean="0">
                <a:solidFill>
                  <a:schemeClr val="bg1"/>
                </a:solidFill>
                <a:latin typeface="Andale Mono"/>
                <a:ea typeface="Comic Sans MS"/>
                <a:cs typeface="Andale Mono"/>
                <a:sym typeface="Comic Sans MS"/>
              </a:rPr>
              <a:t> </a:t>
            </a:r>
            <a:r>
              <a:rPr lang="en" dirty="0">
                <a:solidFill>
                  <a:schemeClr val="bg1"/>
                </a:solidFill>
                <a:latin typeface="Andale Mono"/>
                <a:ea typeface="Comic Sans MS"/>
                <a:cs typeface="Andale Mono"/>
                <a:sym typeface="Comic Sans MS"/>
              </a:rPr>
              <a:t>discussion of BIDS). </a:t>
            </a:r>
            <a:endParaRPr lang="en-US" dirty="0" smtClean="0">
              <a:solidFill>
                <a:schemeClr val="bg1"/>
              </a:solidFill>
              <a:latin typeface="Andale Mono"/>
              <a:ea typeface="Comic Sans MS"/>
              <a:cs typeface="Andale Mono"/>
              <a:sym typeface="Comic Sans MS"/>
            </a:endParaRPr>
          </a:p>
          <a:p>
            <a:pPr marL="0" lvl="0" indent="0" algn="ctr" rtl="0">
              <a:spcBef>
                <a:spcPts val="0"/>
              </a:spcBef>
              <a:spcAft>
                <a:spcPts val="0"/>
              </a:spcAft>
              <a:buNone/>
            </a:pPr>
            <a:r>
              <a:rPr lang="en-US" sz="2400" dirty="0" smtClean="0">
                <a:solidFill>
                  <a:schemeClr val="bg1"/>
                </a:solidFill>
                <a:latin typeface="Andale Mono"/>
                <a:ea typeface="Comic Sans MS"/>
                <a:cs typeface="Andale Mono"/>
                <a:sym typeface="Comic Sans MS"/>
              </a:rPr>
              <a:t>Junaid Merchant | NACS Methods Seminar</a:t>
            </a:r>
          </a:p>
          <a:p>
            <a:pPr marL="0" lvl="0" indent="0" algn="ctr" rtl="0">
              <a:spcBef>
                <a:spcPts val="0"/>
              </a:spcBef>
              <a:spcAft>
                <a:spcPts val="0"/>
              </a:spcAft>
              <a:buNone/>
            </a:pPr>
            <a:r>
              <a:rPr lang="en-US" sz="2400" dirty="0" smtClean="0">
                <a:solidFill>
                  <a:schemeClr val="bg1"/>
                </a:solidFill>
                <a:latin typeface="Andale Mono"/>
                <a:ea typeface="Comic Sans MS"/>
                <a:cs typeface="Andale Mono"/>
                <a:sym typeface="Comic Sans MS"/>
              </a:rPr>
              <a:t>April 24 2020</a:t>
            </a:r>
            <a:endParaRPr sz="2400" dirty="0">
              <a:solidFill>
                <a:schemeClr val="bg1"/>
              </a:solidFill>
              <a:latin typeface="Andale Mono"/>
              <a:ea typeface="Comic Sans MS"/>
              <a:cs typeface="Andale Mono"/>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BIDS Conversion using my dcm2niix wrapper </a:t>
            </a:r>
            <a:endParaRPr dirty="0">
              <a:solidFill>
                <a:srgbClr val="800000"/>
              </a:solidFill>
            </a:endParaRPr>
          </a:p>
        </p:txBody>
      </p:sp>
      <p:sp>
        <p:nvSpPr>
          <p:cNvPr id="134" name="Google Shape;134;p25"/>
          <p:cNvSpPr txBox="1">
            <a:spLocks noGrp="1"/>
          </p:cNvSpPr>
          <p:nvPr>
            <p:ph type="body" idx="1"/>
          </p:nvPr>
        </p:nvSpPr>
        <p:spPr>
          <a:xfrm>
            <a:off x="0" y="528316"/>
            <a:ext cx="9144000" cy="39782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dcm2niix is dicom to nifti converter that provides the accompanying .json file you need for BIDS compatibility: </a:t>
            </a:r>
            <a:r>
              <a:rPr lang="en" sz="2000" u="sng" dirty="0">
                <a:solidFill>
                  <a:schemeClr val="hlink"/>
                </a:solidFill>
                <a:hlinkClick r:id="rId3"/>
              </a:rPr>
              <a:t>https://github.com/rordenlab/dcm2niix</a:t>
            </a:r>
            <a:endParaRPr sz="2000" dirty="0"/>
          </a:p>
          <a:p>
            <a:pPr marL="0" lvl="0" indent="0" algn="l" rtl="0">
              <a:spcBef>
                <a:spcPts val="1600"/>
              </a:spcBef>
              <a:spcAft>
                <a:spcPts val="0"/>
              </a:spcAft>
              <a:buNone/>
            </a:pPr>
            <a:r>
              <a:rPr lang="en" sz="2000" dirty="0"/>
              <a:t>To match the BIDS naming convention &amp; specifications, I created a pair of scripts that ‘wrap’ around the basic dcm2niix function.</a:t>
            </a:r>
            <a:endParaRPr sz="2000" dirty="0"/>
          </a:p>
          <a:p>
            <a:pPr marL="0" lvl="0" indent="0" algn="l" rtl="0">
              <a:spcBef>
                <a:spcPts val="1600"/>
              </a:spcBef>
              <a:spcAft>
                <a:spcPts val="0"/>
              </a:spcAft>
              <a:buClr>
                <a:schemeClr val="dk1"/>
              </a:buClr>
              <a:buSzPts val="1100"/>
              <a:buFont typeface="Arial"/>
              <a:buNone/>
            </a:pPr>
            <a:r>
              <a:rPr lang="en" sz="2000" b="1" dirty="0"/>
              <a:t>BidsConvert.sh </a:t>
            </a:r>
            <a:r>
              <a:rPr lang="en" sz="2000" dirty="0"/>
              <a:t>is the main script that takes the parameters file </a:t>
            </a:r>
            <a:r>
              <a:rPr lang="en-US" sz="2000" dirty="0" smtClean="0"/>
              <a:t>&amp; subject ID </a:t>
            </a:r>
            <a:r>
              <a:rPr lang="en" sz="2000" dirty="0" smtClean="0"/>
              <a:t>as </a:t>
            </a:r>
            <a:r>
              <a:rPr lang="en" sz="2000" dirty="0"/>
              <a:t>input, and does the conversion</a:t>
            </a:r>
            <a:r>
              <a:rPr lang="en" sz="2000" dirty="0" smtClean="0"/>
              <a:t>.</a:t>
            </a:r>
            <a:r>
              <a:rPr lang="en-US" sz="2000" dirty="0" smtClean="0"/>
              <a:t> It is designed to run locally or via SLURM</a:t>
            </a:r>
            <a:endParaRPr sz="2000" b="1" dirty="0"/>
          </a:p>
          <a:p>
            <a:pPr marL="0" lvl="0" indent="0" algn="l" rtl="0">
              <a:spcBef>
                <a:spcPts val="1600"/>
              </a:spcBef>
              <a:spcAft>
                <a:spcPts val="0"/>
              </a:spcAft>
              <a:buNone/>
            </a:pPr>
            <a:r>
              <a:rPr lang="en" sz="2000" b="1" dirty="0"/>
              <a:t>BidsConvertParameters.sh</a:t>
            </a:r>
            <a:r>
              <a:rPr lang="en" sz="2000" dirty="0"/>
              <a:t> is the parameters file that </a:t>
            </a:r>
            <a:r>
              <a:rPr lang="en" sz="2000" u="sng" dirty="0"/>
              <a:t>you edit </a:t>
            </a:r>
            <a:r>
              <a:rPr lang="en" sz="2000" dirty="0"/>
              <a:t>to fit the needs of your study.</a:t>
            </a:r>
            <a:endParaRPr sz="2000" dirty="0"/>
          </a:p>
          <a:p>
            <a:pPr marL="0" lvl="0" indent="0" algn="l" rtl="0">
              <a:spcBef>
                <a:spcPts val="1600"/>
              </a:spcBef>
              <a:spcAft>
                <a:spcPts val="0"/>
              </a:spcAft>
              <a:buNone/>
            </a:pPr>
            <a:r>
              <a:rPr lang="en" sz="2000" dirty="0"/>
              <a:t>Usage: </a:t>
            </a:r>
            <a:endParaRPr lang="en-US" sz="2000" dirty="0" smtClean="0"/>
          </a:p>
          <a:p>
            <a:pPr marL="0" lvl="0" indent="0" algn="l" rtl="0">
              <a:spcBef>
                <a:spcPts val="1600"/>
              </a:spcBef>
              <a:spcAft>
                <a:spcPts val="0"/>
              </a:spcAft>
              <a:buNone/>
            </a:pPr>
            <a:r>
              <a:rPr lang="en-US" dirty="0" err="1" smtClean="0">
                <a:solidFill>
                  <a:srgbClr val="008000"/>
                </a:solidFill>
                <a:latin typeface="American Typewriter"/>
                <a:cs typeface="American Typewriter"/>
              </a:rPr>
              <a:t>sbatch</a:t>
            </a:r>
            <a:r>
              <a:rPr lang="en" dirty="0" smtClean="0">
                <a:solidFill>
                  <a:srgbClr val="008000"/>
                </a:solidFill>
                <a:latin typeface="American Typewriter"/>
                <a:cs typeface="American Typewriter"/>
              </a:rPr>
              <a:t> </a:t>
            </a:r>
            <a:r>
              <a:rPr lang="en" dirty="0">
                <a:solidFill>
                  <a:srgbClr val="008000"/>
                </a:solidFill>
                <a:latin typeface="American Typewriter"/>
                <a:cs typeface="American Typewriter"/>
              </a:rPr>
              <a:t>/path/to/BidsConvert.sh /</a:t>
            </a:r>
            <a:r>
              <a:rPr lang="en" dirty="0" smtClean="0">
                <a:solidFill>
                  <a:srgbClr val="008000"/>
                </a:solidFill>
                <a:latin typeface="American Typewriter"/>
                <a:cs typeface="American Typewriter"/>
              </a:rPr>
              <a:t>path/to/BidsConvertParameters.sh</a:t>
            </a:r>
            <a:r>
              <a:rPr lang="en-US" dirty="0" smtClean="0">
                <a:solidFill>
                  <a:srgbClr val="008000"/>
                </a:solidFill>
                <a:latin typeface="American Typewriter"/>
                <a:cs typeface="American Typewriter"/>
              </a:rPr>
              <a:t> &lt;</a:t>
            </a:r>
            <a:r>
              <a:rPr lang="en-US" dirty="0" err="1" smtClean="0">
                <a:solidFill>
                  <a:srgbClr val="008000"/>
                </a:solidFill>
                <a:latin typeface="American Typewriter"/>
                <a:cs typeface="American Typewriter"/>
              </a:rPr>
              <a:t>SubjectID</a:t>
            </a:r>
            <a:r>
              <a:rPr lang="en-US" dirty="0" smtClean="0">
                <a:solidFill>
                  <a:srgbClr val="008000"/>
                </a:solidFill>
                <a:latin typeface="American Typewriter"/>
                <a:cs typeface="American Typewriter"/>
              </a:rPr>
              <a:t>&gt;</a:t>
            </a:r>
            <a:endParaRPr dirty="0">
              <a:solidFill>
                <a:srgbClr val="008000"/>
              </a:solidFill>
              <a:latin typeface="American Typewriter"/>
              <a:cs typeface="American Typewriter"/>
            </a:endParaRPr>
          </a:p>
          <a:p>
            <a:pPr marL="0" lvl="0" indent="0" algn="l" rtl="0">
              <a:spcBef>
                <a:spcPts val="1600"/>
              </a:spcBef>
              <a:spcAft>
                <a:spcPts val="0"/>
              </a:spcAft>
              <a:buNone/>
            </a:pPr>
            <a:endParaRPr sz="2000" dirty="0"/>
          </a:p>
          <a:p>
            <a:pPr marL="0" lvl="0" indent="0" algn="l" rtl="0">
              <a:spcBef>
                <a:spcPts val="1600"/>
              </a:spcBef>
              <a:spcAft>
                <a:spcPts val="1600"/>
              </a:spcAft>
              <a:buNone/>
            </a:pPr>
            <a:endParaRPr sz="2000" dirty="0"/>
          </a:p>
        </p:txBody>
      </p:sp>
    </p:spTree>
    <p:extLst>
      <p:ext uri="{BB962C8B-B14F-4D97-AF65-F5344CB8AC3E}">
        <p14:creationId xmlns:p14="http://schemas.microsoft.com/office/powerpoint/2010/main" val="1850818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BIDS Conversion dcm2niix wrapper: Parameters file </a:t>
            </a:r>
            <a:endParaRPr/>
          </a:p>
        </p:txBody>
      </p:sp>
      <p:sp>
        <p:nvSpPr>
          <p:cNvPr id="146" name="Google Shape;146;p27"/>
          <p:cNvSpPr txBox="1">
            <a:spLocks noGrp="1"/>
          </p:cNvSpPr>
          <p:nvPr>
            <p:ph type="body" idx="1"/>
          </p:nvPr>
        </p:nvSpPr>
        <p:spPr>
          <a:xfrm>
            <a:off x="0" y="560525"/>
            <a:ext cx="9144000" cy="393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you need to edit:</a:t>
            </a:r>
            <a:endParaRPr dirty="0"/>
          </a:p>
          <a:p>
            <a:pPr marL="457200" lvl="0" indent="-342900" algn="l" rtl="0">
              <a:spcBef>
                <a:spcPts val="0"/>
              </a:spcBef>
              <a:spcAft>
                <a:spcPts val="0"/>
              </a:spcAft>
              <a:buSzPts val="1800"/>
              <a:buAutoNum type="arabicPeriod"/>
            </a:pPr>
            <a:r>
              <a:rPr lang="en" dirty="0" smtClean="0"/>
              <a:t>Path </a:t>
            </a:r>
            <a:r>
              <a:rPr lang="en" dirty="0"/>
              <a:t>to dicom directory.</a:t>
            </a:r>
            <a:endParaRPr dirty="0"/>
          </a:p>
          <a:p>
            <a:pPr marL="457200" lvl="0" indent="-342900" algn="l" rtl="0">
              <a:spcBef>
                <a:spcPts val="0"/>
              </a:spcBef>
              <a:spcAft>
                <a:spcPts val="0"/>
              </a:spcAft>
              <a:buSzPts val="1800"/>
              <a:buAutoNum type="arabicPeriod"/>
            </a:pPr>
            <a:r>
              <a:rPr lang="en" dirty="0"/>
              <a:t>Path to directory where you want the converted files written.</a:t>
            </a:r>
            <a:endParaRPr dirty="0"/>
          </a:p>
          <a:p>
            <a:pPr marL="457200" lvl="0" indent="-342900" algn="l" rtl="0">
              <a:spcBef>
                <a:spcPts val="0"/>
              </a:spcBef>
              <a:spcAft>
                <a:spcPts val="0"/>
              </a:spcAft>
              <a:buSzPts val="1800"/>
              <a:buAutoNum type="arabicPeriod"/>
            </a:pPr>
            <a:r>
              <a:rPr lang="en" dirty="0"/>
              <a:t>Path to dcm2niix file (it’s a stand alone application but requires full path).</a:t>
            </a:r>
            <a:endParaRPr dirty="0"/>
          </a:p>
          <a:p>
            <a:pPr marL="457200" lvl="0" indent="-342900" algn="l" rtl="0">
              <a:spcBef>
                <a:spcPts val="0"/>
              </a:spcBef>
              <a:spcAft>
                <a:spcPts val="0"/>
              </a:spcAft>
              <a:buSzPts val="1800"/>
              <a:buAutoNum type="arabicPeriod"/>
            </a:pPr>
            <a:r>
              <a:rPr lang="en" dirty="0"/>
              <a:t>The names of the functional folders as they are in the dicom directory.</a:t>
            </a:r>
            <a:endParaRPr dirty="0"/>
          </a:p>
          <a:p>
            <a:pPr marL="457200" lvl="0" indent="-342900" algn="l" rtl="0">
              <a:spcBef>
                <a:spcPts val="0"/>
              </a:spcBef>
              <a:spcAft>
                <a:spcPts val="0"/>
              </a:spcAft>
              <a:buSzPts val="1800"/>
              <a:buAutoNum type="arabicPeriod"/>
            </a:pPr>
            <a:r>
              <a:rPr lang="en" dirty="0"/>
              <a:t>The names you want the functional files to have when converted, following the same order as the items </a:t>
            </a:r>
            <a:r>
              <a:rPr lang="en" dirty="0" smtClean="0"/>
              <a:t>i</a:t>
            </a:r>
            <a:r>
              <a:rPr lang="en-US" dirty="0" smtClean="0"/>
              <a:t>tem</a:t>
            </a:r>
            <a:r>
              <a:rPr lang="en" dirty="0" smtClean="0"/>
              <a:t> </a:t>
            </a:r>
            <a:r>
              <a:rPr lang="en-US" dirty="0" smtClean="0"/>
              <a:t>4</a:t>
            </a:r>
            <a:r>
              <a:rPr lang="en" dirty="0" smtClean="0"/>
              <a:t> </a:t>
            </a:r>
            <a:r>
              <a:rPr lang="en" dirty="0"/>
              <a:t>above. Use BIDS specifications here!!</a:t>
            </a:r>
            <a:endParaRPr dirty="0"/>
          </a:p>
          <a:p>
            <a:pPr marL="457200" lvl="0" indent="-342900" algn="l" rtl="0">
              <a:spcBef>
                <a:spcPts val="0"/>
              </a:spcBef>
              <a:spcAft>
                <a:spcPts val="0"/>
              </a:spcAft>
              <a:buSzPts val="1800"/>
              <a:buAutoNum type="arabicPeriod"/>
            </a:pPr>
            <a:r>
              <a:rPr lang="en" dirty="0"/>
              <a:t>The name of the structural folder as it is in the dicom directory. </a:t>
            </a:r>
            <a:endParaRPr dirty="0"/>
          </a:p>
          <a:p>
            <a:pPr marL="457200" lvl="0" indent="-342900" algn="l" rtl="0">
              <a:spcBef>
                <a:spcPts val="0"/>
              </a:spcBef>
              <a:spcAft>
                <a:spcPts val="0"/>
              </a:spcAft>
              <a:buSzPts val="1800"/>
              <a:buAutoNum type="arabicPeriod"/>
            </a:pPr>
            <a:r>
              <a:rPr lang="en" dirty="0"/>
              <a:t>The names of the fieldmap folders as they are in the dicom directory.</a:t>
            </a:r>
            <a:endParaRPr dirty="0"/>
          </a:p>
          <a:p>
            <a:pPr marL="0" lvl="0" indent="0">
              <a:spcBef>
                <a:spcPts val="1600"/>
              </a:spcBef>
              <a:buNone/>
            </a:pPr>
            <a:r>
              <a:rPr lang="en" dirty="0"/>
              <a:t>There is one hacky thing </a:t>
            </a:r>
            <a:r>
              <a:rPr lang="en-US" dirty="0" smtClean="0"/>
              <a:t>in the </a:t>
            </a:r>
            <a:r>
              <a:rPr lang="en" dirty="0"/>
              <a:t>main script </a:t>
            </a:r>
            <a:r>
              <a:rPr lang="en-US" dirty="0" smtClean="0"/>
              <a:t>to make </a:t>
            </a:r>
            <a:r>
              <a:rPr lang="en-US" dirty="0" err="1" smtClean="0"/>
              <a:t>fieldmaps</a:t>
            </a:r>
            <a:r>
              <a:rPr lang="en-US" dirty="0" smtClean="0"/>
              <a:t> work </a:t>
            </a:r>
            <a:r>
              <a:rPr lang="en" dirty="0" smtClean="0"/>
              <a:t>that </a:t>
            </a:r>
            <a:r>
              <a:rPr lang="en" dirty="0"/>
              <a:t>needs </a:t>
            </a:r>
            <a:r>
              <a:rPr lang="en-US" dirty="0" smtClean="0"/>
              <a:t>work..</a:t>
            </a:r>
            <a:endParaRPr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8600" y="0"/>
            <a:ext cx="8671891" cy="5143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Final things to check out regarding BIDS</a:t>
            </a:r>
            <a:endParaRPr dirty="0">
              <a:solidFill>
                <a:srgbClr val="800000"/>
              </a:solidFill>
            </a:endParaRPr>
          </a:p>
        </p:txBody>
      </p:sp>
      <p:sp>
        <p:nvSpPr>
          <p:cNvPr id="157" name="Google Shape;157;p29"/>
          <p:cNvSpPr txBox="1">
            <a:spLocks noGrp="1"/>
          </p:cNvSpPr>
          <p:nvPr>
            <p:ph type="body" idx="1"/>
          </p:nvPr>
        </p:nvSpPr>
        <p:spPr>
          <a:xfrm>
            <a:off x="311700" y="964596"/>
            <a:ext cx="8520600" cy="41789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Learn from example by looking at these bids-examples: </a:t>
            </a:r>
            <a:r>
              <a:rPr lang="en" sz="2000" u="sng" dirty="0">
                <a:solidFill>
                  <a:schemeClr val="hlink"/>
                </a:solidFill>
                <a:hlinkClick r:id="rId3"/>
              </a:rPr>
              <a:t>https://github.com/bids-standard/bids-examples/</a:t>
            </a:r>
            <a:endParaRPr sz="2000" dirty="0"/>
          </a:p>
          <a:p>
            <a:pPr marL="0" lvl="0" indent="0" algn="l" rtl="0">
              <a:spcBef>
                <a:spcPts val="1600"/>
              </a:spcBef>
              <a:spcAft>
                <a:spcPts val="0"/>
              </a:spcAft>
              <a:buNone/>
            </a:pPr>
            <a:r>
              <a:rPr lang="en" sz="2000" dirty="0"/>
              <a:t>Or check out the datasets at </a:t>
            </a:r>
            <a:r>
              <a:rPr lang="en" sz="2000" u="sng" dirty="0">
                <a:solidFill>
                  <a:schemeClr val="hlink"/>
                </a:solidFill>
                <a:hlinkClick r:id="rId4"/>
              </a:rPr>
              <a:t>https://openneuro.org/</a:t>
            </a:r>
            <a:endParaRPr sz="2000" dirty="0"/>
          </a:p>
          <a:p>
            <a:pPr marL="0" lvl="0" indent="0" algn="l" rtl="0">
              <a:spcBef>
                <a:spcPts val="1600"/>
              </a:spcBef>
              <a:spcAft>
                <a:spcPts val="0"/>
              </a:spcAft>
              <a:buNone/>
            </a:pPr>
            <a:r>
              <a:rPr lang="en" sz="2000" dirty="0"/>
              <a:t>You can validate if your data structure is BIDS compatible: </a:t>
            </a:r>
            <a:r>
              <a:rPr lang="en" sz="2000" u="sng" dirty="0">
                <a:solidFill>
                  <a:schemeClr val="hlink"/>
                </a:solidFill>
                <a:hlinkClick r:id="rId5"/>
              </a:rPr>
              <a:t>https://bids-standard.github.io/bids-validator/</a:t>
            </a:r>
            <a:endParaRPr sz="2000" dirty="0"/>
          </a:p>
          <a:p>
            <a:pPr marL="0" lvl="0" indent="0" algn="l" rtl="0">
              <a:spcBef>
                <a:spcPts val="1600"/>
              </a:spcBef>
              <a:spcAft>
                <a:spcPts val="0"/>
              </a:spcAft>
              <a:buNone/>
            </a:pPr>
            <a:r>
              <a:rPr lang="en" sz="1600" i="1" dirty="0" smtClean="0"/>
              <a:t>But</a:t>
            </a:r>
            <a:r>
              <a:rPr lang="en" sz="1600" i="1" dirty="0"/>
              <a:t>, as I said before, if you follow my examples, it will not pass full bids compatibility</a:t>
            </a:r>
            <a:r>
              <a:rPr lang="en" sz="1600" i="1" dirty="0" smtClean="0"/>
              <a:t>!</a:t>
            </a:r>
            <a:endParaRPr lang="en-US" sz="1600" i="1" dirty="0" smtClean="0"/>
          </a:p>
          <a:p>
            <a:pPr marL="0" lvl="0" indent="0">
              <a:spcBef>
                <a:spcPts val="1600"/>
              </a:spcBef>
              <a:buNone/>
            </a:pPr>
            <a:r>
              <a:rPr lang="en-US" sz="2000" b="1" dirty="0">
                <a:hlinkClick r:id="rId6"/>
              </a:rPr>
              <a:t>https://neurostars.org</a:t>
            </a:r>
            <a:r>
              <a:rPr lang="en-US" sz="2000" b="1" dirty="0" smtClean="0">
                <a:hlinkClick r:id="rId6"/>
              </a:rPr>
              <a:t>/</a:t>
            </a:r>
            <a:r>
              <a:rPr lang="en-US" sz="2000" b="1" dirty="0" smtClean="0"/>
              <a:t> is an amazing forum where experts will answer any and all questions. Created by the fMRIprep/BIDS team</a:t>
            </a:r>
            <a:endParaRPr sz="20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things to check out regarding BIDS</a:t>
            </a:r>
            <a:endParaRPr/>
          </a:p>
        </p:txBody>
      </p:sp>
      <p:sp>
        <p:nvSpPr>
          <p:cNvPr id="163" name="Google Shape;163;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Learn from example by looking at these bids-examples: </a:t>
            </a:r>
            <a:r>
              <a:rPr lang="en" sz="2400" u="sng">
                <a:solidFill>
                  <a:schemeClr val="hlink"/>
                </a:solidFill>
                <a:hlinkClick r:id="rId3"/>
              </a:rPr>
              <a:t>https://github.com/bids-standard/bids-examples/</a:t>
            </a:r>
            <a:endParaRPr sz="2400"/>
          </a:p>
          <a:p>
            <a:pPr marL="0" lvl="0" indent="0" algn="l" rtl="0">
              <a:spcBef>
                <a:spcPts val="1600"/>
              </a:spcBef>
              <a:spcAft>
                <a:spcPts val="0"/>
              </a:spcAft>
              <a:buNone/>
            </a:pPr>
            <a:r>
              <a:rPr lang="en" sz="2400"/>
              <a:t>Or check out the datasets at </a:t>
            </a:r>
            <a:r>
              <a:rPr lang="en" sz="2400" u="sng">
                <a:solidFill>
                  <a:schemeClr val="hlink"/>
                </a:solidFill>
                <a:hlinkClick r:id="rId4"/>
              </a:rPr>
              <a:t>https://openneuro.org/</a:t>
            </a:r>
            <a:endParaRPr sz="2400"/>
          </a:p>
          <a:p>
            <a:pPr marL="0" lvl="0" indent="0" algn="l" rtl="0">
              <a:spcBef>
                <a:spcPts val="1600"/>
              </a:spcBef>
              <a:spcAft>
                <a:spcPts val="0"/>
              </a:spcAft>
              <a:buNone/>
            </a:pPr>
            <a:r>
              <a:rPr lang="en" sz="2400"/>
              <a:t>You can validate if your data structure is BIDS compatible: </a:t>
            </a:r>
            <a:r>
              <a:rPr lang="en" sz="2400" u="sng">
                <a:solidFill>
                  <a:schemeClr val="hlink"/>
                </a:solidFill>
                <a:hlinkClick r:id="rId5"/>
              </a:rPr>
              <a:t>https://bids-standard.github.io/bids-validator/</a:t>
            </a:r>
            <a:endParaRPr sz="2400"/>
          </a:p>
          <a:p>
            <a:pPr marL="0" lvl="0" indent="0" algn="l" rtl="0">
              <a:spcBef>
                <a:spcPts val="1600"/>
              </a:spcBef>
              <a:spcAft>
                <a:spcPts val="0"/>
              </a:spcAft>
              <a:buNone/>
            </a:pPr>
            <a:r>
              <a:rPr lang="en" sz="2400"/>
              <a:t>But, as I said before, if you follow my examples, it will not pass full bids compatibility</a:t>
            </a:r>
            <a:endParaRPr sz="2400"/>
          </a:p>
          <a:p>
            <a:pPr marL="0" lvl="0" indent="0" algn="l" rtl="0">
              <a:spcBef>
                <a:spcPts val="1600"/>
              </a:spcBef>
              <a:spcAft>
                <a:spcPts val="1600"/>
              </a:spcAft>
              <a:buNone/>
            </a:pPr>
            <a:endParaRPr sz="2400"/>
          </a:p>
        </p:txBody>
      </p:sp>
      <p:pic>
        <p:nvPicPr>
          <p:cNvPr id="164" name="Google Shape;164;p30"/>
          <p:cNvPicPr preferRelativeResize="0"/>
          <p:nvPr/>
        </p:nvPicPr>
        <p:blipFill>
          <a:blip r:embed="rId6">
            <a:alphaModFix/>
          </a:blip>
          <a:stretch>
            <a:fillRect/>
          </a:stretch>
        </p:blipFill>
        <p:spPr>
          <a:xfrm>
            <a:off x="383505" y="0"/>
            <a:ext cx="822459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82950" y="140225"/>
            <a:ext cx="8976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00000"/>
                </a:solidFill>
              </a:rPr>
              <a:t>Time for fMRIprep: </a:t>
            </a:r>
            <a:r>
              <a:rPr lang="en" dirty="0"/>
              <a:t>fmriprep.readthedocs.io/en/stable/</a:t>
            </a:r>
            <a:endParaRPr dirty="0"/>
          </a:p>
        </p:txBody>
      </p:sp>
      <p:sp>
        <p:nvSpPr>
          <p:cNvPr id="170" name="Google Shape;170;p31"/>
          <p:cNvSpPr txBox="1"/>
          <p:nvPr/>
        </p:nvSpPr>
        <p:spPr>
          <a:xfrm>
            <a:off x="236125" y="758775"/>
            <a:ext cx="8650200" cy="38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t>So, WTfMRIprep?! </a:t>
            </a:r>
            <a:endParaRPr sz="1800" b="1" dirty="0"/>
          </a:p>
          <a:p>
            <a:pPr marL="0" lvl="0" indent="0" algn="l" rtl="0">
              <a:spcBef>
                <a:spcPts val="0"/>
              </a:spcBef>
              <a:spcAft>
                <a:spcPts val="0"/>
              </a:spcAft>
              <a:buNone/>
            </a:pPr>
            <a:r>
              <a:rPr lang="en" sz="1800" dirty="0"/>
              <a:t>fMRIprep is an advance fMRI preprocessing pipeline taking the best pieces from various different software packages, &amp; pipes it together using NiPype python environment. </a:t>
            </a:r>
            <a:endParaRPr sz="1800" dirty="0"/>
          </a:p>
        </p:txBody>
      </p:sp>
      <p:pic>
        <p:nvPicPr>
          <p:cNvPr id="171" name="Google Shape;171;p31"/>
          <p:cNvPicPr preferRelativeResize="0"/>
          <p:nvPr/>
        </p:nvPicPr>
        <p:blipFill>
          <a:blip r:embed="rId3">
            <a:alphaModFix/>
          </a:blip>
          <a:stretch>
            <a:fillRect/>
          </a:stretch>
        </p:blipFill>
        <p:spPr>
          <a:xfrm>
            <a:off x="2415570" y="1743020"/>
            <a:ext cx="1318550" cy="1318550"/>
          </a:xfrm>
          <a:prstGeom prst="rect">
            <a:avLst/>
          </a:prstGeom>
          <a:noFill/>
          <a:ln>
            <a:noFill/>
          </a:ln>
        </p:spPr>
      </p:pic>
      <p:pic>
        <p:nvPicPr>
          <p:cNvPr id="172" name="Google Shape;172;p31"/>
          <p:cNvPicPr preferRelativeResize="0"/>
          <p:nvPr/>
        </p:nvPicPr>
        <p:blipFill>
          <a:blip r:embed="rId4">
            <a:alphaModFix/>
          </a:blip>
          <a:stretch>
            <a:fillRect/>
          </a:stretch>
        </p:blipFill>
        <p:spPr>
          <a:xfrm>
            <a:off x="958975" y="3061575"/>
            <a:ext cx="2644399" cy="2081926"/>
          </a:xfrm>
          <a:prstGeom prst="rect">
            <a:avLst/>
          </a:prstGeom>
          <a:noFill/>
          <a:ln>
            <a:noFill/>
          </a:ln>
        </p:spPr>
      </p:pic>
      <p:pic>
        <p:nvPicPr>
          <p:cNvPr id="173" name="Google Shape;173;p31"/>
          <p:cNvPicPr preferRelativeResize="0"/>
          <p:nvPr/>
        </p:nvPicPr>
        <p:blipFill>
          <a:blip r:embed="rId5">
            <a:alphaModFix/>
          </a:blip>
          <a:stretch>
            <a:fillRect/>
          </a:stretch>
        </p:blipFill>
        <p:spPr>
          <a:xfrm>
            <a:off x="5114449" y="1808774"/>
            <a:ext cx="2731575" cy="1407150"/>
          </a:xfrm>
          <a:prstGeom prst="rect">
            <a:avLst/>
          </a:prstGeom>
          <a:noFill/>
          <a:ln>
            <a:noFill/>
          </a:ln>
        </p:spPr>
      </p:pic>
      <p:pic>
        <p:nvPicPr>
          <p:cNvPr id="174" name="Google Shape;174;p31"/>
          <p:cNvPicPr preferRelativeResize="0"/>
          <p:nvPr/>
        </p:nvPicPr>
        <p:blipFill>
          <a:blip r:embed="rId6">
            <a:alphaModFix/>
          </a:blip>
          <a:stretch>
            <a:fillRect/>
          </a:stretch>
        </p:blipFill>
        <p:spPr>
          <a:xfrm>
            <a:off x="5456288" y="3619500"/>
            <a:ext cx="2047875" cy="1524000"/>
          </a:xfrm>
          <a:prstGeom prst="rect">
            <a:avLst/>
          </a:prstGeom>
          <a:noFill/>
          <a:ln>
            <a:noFill/>
          </a:ln>
        </p:spPr>
      </p:pic>
      <p:pic>
        <p:nvPicPr>
          <p:cNvPr id="175" name="Google Shape;175;p31"/>
          <p:cNvPicPr preferRelativeResize="0"/>
          <p:nvPr/>
        </p:nvPicPr>
        <p:blipFill>
          <a:blip r:embed="rId7">
            <a:alphaModFix/>
          </a:blip>
          <a:stretch>
            <a:fillRect/>
          </a:stretch>
        </p:blipFill>
        <p:spPr>
          <a:xfrm>
            <a:off x="3384113" y="2317300"/>
            <a:ext cx="2375775" cy="23757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82950" y="445025"/>
            <a:ext cx="8976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https://fmriprep.readthedocs.io/en/stable/</a:t>
            </a:r>
            <a:endParaRPr/>
          </a:p>
        </p:txBody>
      </p:sp>
      <p:sp>
        <p:nvSpPr>
          <p:cNvPr id="187" name="Google Shape;187;p33"/>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This tool allows you to easily do the following:</a:t>
            </a:r>
            <a:endParaRPr dirty="0"/>
          </a:p>
          <a:p>
            <a:pPr marL="457200" lvl="0" indent="-298450" algn="l" rtl="0">
              <a:spcBef>
                <a:spcPts val="1600"/>
              </a:spcBef>
              <a:spcAft>
                <a:spcPts val="0"/>
              </a:spcAft>
              <a:buClr>
                <a:schemeClr val="dk1"/>
              </a:buClr>
              <a:buSzPts val="1100"/>
              <a:buChar char="●"/>
            </a:pPr>
            <a:r>
              <a:rPr lang="en" dirty="0"/>
              <a:t>Take fMRI data from raw to fully preprocessed form</a:t>
            </a:r>
            <a:r>
              <a:rPr lang="en" dirty="0" smtClean="0"/>
              <a:t>.</a:t>
            </a:r>
            <a:endParaRPr lang="en-US" dirty="0" smtClean="0"/>
          </a:p>
          <a:p>
            <a:pPr marL="457200" lvl="0" indent="-298450" algn="l" rtl="0">
              <a:spcBef>
                <a:spcPts val="1600"/>
              </a:spcBef>
              <a:spcAft>
                <a:spcPts val="0"/>
              </a:spcAft>
              <a:buClr>
                <a:schemeClr val="dk1"/>
              </a:buClr>
              <a:buSzPts val="1100"/>
              <a:buChar char="●"/>
            </a:pPr>
            <a:endParaRPr dirty="0"/>
          </a:p>
          <a:p>
            <a:pPr marL="457200" lvl="0" indent="-298450" algn="l" rtl="0">
              <a:spcBef>
                <a:spcPts val="0"/>
              </a:spcBef>
              <a:spcAft>
                <a:spcPts val="0"/>
              </a:spcAft>
              <a:buClr>
                <a:schemeClr val="dk1"/>
              </a:buClr>
              <a:buSzPts val="1100"/>
              <a:buChar char="●"/>
            </a:pPr>
            <a:r>
              <a:rPr lang="en" dirty="0"/>
              <a:t>Implement tools from different software packages</a:t>
            </a:r>
            <a:r>
              <a:rPr lang="en" dirty="0" smtClean="0"/>
              <a:t>.</a:t>
            </a:r>
            <a:endParaRPr lang="en-US" dirty="0" smtClean="0"/>
          </a:p>
          <a:p>
            <a:pPr marL="457200" lvl="0" indent="-298450" algn="l" rtl="0">
              <a:spcBef>
                <a:spcPts val="0"/>
              </a:spcBef>
              <a:spcAft>
                <a:spcPts val="0"/>
              </a:spcAft>
              <a:buClr>
                <a:schemeClr val="dk1"/>
              </a:buClr>
              <a:buSzPts val="1100"/>
              <a:buChar char="●"/>
            </a:pPr>
            <a:endParaRPr dirty="0"/>
          </a:p>
          <a:p>
            <a:pPr marL="457200" lvl="0" indent="-298450" algn="l" rtl="0">
              <a:spcBef>
                <a:spcPts val="0"/>
              </a:spcBef>
              <a:spcAft>
                <a:spcPts val="0"/>
              </a:spcAft>
              <a:buClr>
                <a:schemeClr val="dk1"/>
              </a:buClr>
              <a:buSzPts val="1100"/>
              <a:buChar char="●"/>
            </a:pPr>
            <a:r>
              <a:rPr lang="en" dirty="0"/>
              <a:t>Achieve optimal data processing quality by using the best tools available</a:t>
            </a:r>
            <a:r>
              <a:rPr lang="en" dirty="0" smtClean="0"/>
              <a:t>.</a:t>
            </a:r>
            <a:endParaRPr lang="en-US" dirty="0" smtClean="0"/>
          </a:p>
          <a:p>
            <a:pPr marL="457200" lvl="0" indent="-298450" algn="l" rtl="0">
              <a:spcBef>
                <a:spcPts val="0"/>
              </a:spcBef>
              <a:spcAft>
                <a:spcPts val="0"/>
              </a:spcAft>
              <a:buClr>
                <a:schemeClr val="dk1"/>
              </a:buClr>
              <a:buSzPts val="1100"/>
              <a:buChar char="●"/>
            </a:pPr>
            <a:endParaRPr dirty="0"/>
          </a:p>
          <a:p>
            <a:pPr marL="457200" lvl="0" indent="-298450" algn="l" rtl="0">
              <a:spcBef>
                <a:spcPts val="0"/>
              </a:spcBef>
              <a:spcAft>
                <a:spcPts val="0"/>
              </a:spcAft>
              <a:buClr>
                <a:schemeClr val="dk1"/>
              </a:buClr>
              <a:buSzPts val="1100"/>
              <a:buChar char="●"/>
            </a:pPr>
            <a:r>
              <a:rPr lang="en" dirty="0"/>
              <a:t>Generate preprocessing quality reports, with which the user can easily identify outliers</a:t>
            </a:r>
            <a:r>
              <a:rPr lang="en" dirty="0" smtClean="0"/>
              <a:t>.</a:t>
            </a:r>
            <a:endParaRPr dirty="0"/>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275" y="139773"/>
            <a:ext cx="8520600" cy="572700"/>
          </a:xfrm>
        </p:spPr>
        <p:txBody>
          <a:bodyPr/>
          <a:lstStyle/>
          <a:p>
            <a:r>
              <a:rPr lang="en-US" dirty="0" smtClean="0">
                <a:solidFill>
                  <a:srgbClr val="800000"/>
                </a:solidFill>
              </a:rPr>
              <a:t>fMRIprep is simply the BEST prepackaged fMRI preprocessing pipeline available</a:t>
            </a:r>
            <a:endParaRPr lang="en-US" dirty="0">
              <a:solidFill>
                <a:srgbClr val="800000"/>
              </a:solidFill>
            </a:endParaRPr>
          </a:p>
        </p:txBody>
      </p:sp>
      <p:pic>
        <p:nvPicPr>
          <p:cNvPr id="5" name="Picture 4" descr="TheBest.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046" y="1442016"/>
            <a:ext cx="4994043" cy="3567173"/>
          </a:xfrm>
          <a:prstGeom prst="rect">
            <a:avLst/>
          </a:prstGeom>
        </p:spPr>
      </p:pic>
    </p:spTree>
    <p:extLst>
      <p:ext uri="{BB962C8B-B14F-4D97-AF65-F5344CB8AC3E}">
        <p14:creationId xmlns:p14="http://schemas.microsoft.com/office/powerpoint/2010/main" val="286462803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34"/>
          <p:cNvPicPr preferRelativeResize="0"/>
          <p:nvPr/>
        </p:nvPicPr>
        <p:blipFill>
          <a:blip r:embed="rId3">
            <a:alphaModFix/>
          </a:blip>
          <a:stretch>
            <a:fillRect/>
          </a:stretch>
        </p:blipFill>
        <p:spPr>
          <a:xfrm>
            <a:off x="884853" y="0"/>
            <a:ext cx="7221895" cy="5143501"/>
          </a:xfrm>
          <a:prstGeom prst="rect">
            <a:avLst/>
          </a:prstGeom>
          <a:noFill/>
          <a:ln>
            <a:noFill/>
          </a:ln>
        </p:spPr>
      </p:pic>
      <p:sp>
        <p:nvSpPr>
          <p:cNvPr id="193" name="Google Shape;193;p34"/>
          <p:cNvSpPr txBox="1">
            <a:spLocks noGrp="1"/>
          </p:cNvSpPr>
          <p:nvPr>
            <p:ph type="title"/>
          </p:nvPr>
        </p:nvSpPr>
        <p:spPr>
          <a:xfrm rot="-5400000">
            <a:off x="-2148050" y="2254575"/>
            <a:ext cx="5063700" cy="6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fMRIprep pipeline</a:t>
            </a:r>
            <a:endParaRP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00" name="Google Shape;200;p35"/>
          <p:cNvPicPr preferRelativeResize="0"/>
          <p:nvPr/>
        </p:nvPicPr>
        <p:blipFill>
          <a:blip r:embed="rId3">
            <a:alphaModFix/>
          </a:blip>
          <a:stretch>
            <a:fillRect/>
          </a:stretch>
        </p:blipFill>
        <p:spPr>
          <a:xfrm>
            <a:off x="59748" y="0"/>
            <a:ext cx="9024504" cy="51435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3" name="Picture 2" descr="workflow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2170" y="0"/>
            <a:ext cx="3901791" cy="5143500"/>
          </a:xfrm>
          <a:prstGeom prst="rect">
            <a:avLst/>
          </a:prstGeom>
        </p:spPr>
      </p:pic>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solidFill>
                  <a:srgbClr val="800000"/>
                </a:solidFill>
              </a:rPr>
              <a:t>Outline</a:t>
            </a:r>
            <a:endParaRPr b="1" dirty="0">
              <a:solidFill>
                <a:srgbClr val="800000"/>
              </a:solidFill>
            </a:endParaRPr>
          </a:p>
        </p:txBody>
      </p:sp>
      <p:sp>
        <p:nvSpPr>
          <p:cNvPr id="62" name="Google Shape;62;p14"/>
          <p:cNvSpPr txBox="1">
            <a:spLocks noGrp="1"/>
          </p:cNvSpPr>
          <p:nvPr>
            <p:ph type="body" idx="1"/>
          </p:nvPr>
        </p:nvSpPr>
        <p:spPr>
          <a:xfrm>
            <a:off x="55247" y="1152475"/>
            <a:ext cx="6185265"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b="1" dirty="0"/>
              <a:t>Brain Imaging Data Structure (BIDS)</a:t>
            </a:r>
            <a:endParaRPr sz="2400" b="1" dirty="0"/>
          </a:p>
          <a:p>
            <a:pPr marL="914400" lvl="1" indent="-381000" algn="l" rtl="0">
              <a:spcBef>
                <a:spcPts val="0"/>
              </a:spcBef>
              <a:spcAft>
                <a:spcPts val="0"/>
              </a:spcAft>
              <a:buSzPts val="2400"/>
              <a:buChar char="○"/>
            </a:pPr>
            <a:r>
              <a:rPr lang="en" sz="2400" dirty="0"/>
              <a:t>What and why</a:t>
            </a:r>
            <a:endParaRPr sz="2400" dirty="0"/>
          </a:p>
          <a:p>
            <a:pPr marL="914400" lvl="1" indent="-381000" algn="l" rtl="0">
              <a:spcBef>
                <a:spcPts val="0"/>
              </a:spcBef>
              <a:spcAft>
                <a:spcPts val="0"/>
              </a:spcAft>
              <a:buSzPts val="2400"/>
              <a:buChar char="○"/>
            </a:pPr>
            <a:r>
              <a:rPr lang="en" sz="2400" dirty="0"/>
              <a:t>Converting to BIDS</a:t>
            </a:r>
            <a:endParaRPr sz="2400" dirty="0"/>
          </a:p>
          <a:p>
            <a:pPr marL="457200" lvl="0" indent="-381000" algn="l" rtl="0">
              <a:spcBef>
                <a:spcPts val="0"/>
              </a:spcBef>
              <a:spcAft>
                <a:spcPts val="0"/>
              </a:spcAft>
              <a:buSzPts val="2400"/>
              <a:buChar char="●"/>
            </a:pPr>
            <a:r>
              <a:rPr lang="en" sz="2400" b="1" dirty="0" smtClean="0"/>
              <a:t>fMRIprep</a:t>
            </a:r>
            <a:r>
              <a:rPr lang="en-US" sz="2400" b="1" dirty="0" smtClean="0"/>
              <a:t> 1.4.1 (currently on 2.0+)</a:t>
            </a:r>
            <a:endParaRPr sz="2400" b="1" dirty="0"/>
          </a:p>
          <a:p>
            <a:pPr marL="914400" lvl="1" indent="-381000" algn="l" rtl="0">
              <a:spcBef>
                <a:spcPts val="0"/>
              </a:spcBef>
              <a:spcAft>
                <a:spcPts val="0"/>
              </a:spcAft>
              <a:buSzPts val="2400"/>
              <a:buChar char="○"/>
            </a:pPr>
            <a:r>
              <a:rPr lang="en" sz="2400" dirty="0"/>
              <a:t>What</a:t>
            </a:r>
            <a:endParaRPr sz="2400" dirty="0"/>
          </a:p>
          <a:p>
            <a:pPr marL="914400" lvl="1" indent="-381000" algn="l" rtl="0">
              <a:spcBef>
                <a:spcPts val="0"/>
              </a:spcBef>
              <a:spcAft>
                <a:spcPts val="0"/>
              </a:spcAft>
              <a:buSzPts val="2400"/>
              <a:buChar char="○"/>
            </a:pPr>
            <a:r>
              <a:rPr lang="en" sz="2400" dirty="0"/>
              <a:t>Why</a:t>
            </a:r>
            <a:endParaRPr sz="2400" dirty="0"/>
          </a:p>
          <a:p>
            <a:pPr marL="914400" lvl="1" indent="-381000" algn="l" rtl="0">
              <a:spcBef>
                <a:spcPts val="0"/>
              </a:spcBef>
              <a:spcAft>
                <a:spcPts val="0"/>
              </a:spcAft>
              <a:buSzPts val="2400"/>
              <a:buChar char="○"/>
            </a:pPr>
            <a:r>
              <a:rPr lang="en" sz="2400" dirty="0"/>
              <a:t>How</a:t>
            </a:r>
            <a:endParaRPr sz="2400" dirty="0"/>
          </a:p>
          <a:p>
            <a:pPr marL="914400" lvl="1" indent="-381000" algn="l" rtl="0">
              <a:spcBef>
                <a:spcPts val="0"/>
              </a:spcBef>
              <a:spcAft>
                <a:spcPts val="0"/>
              </a:spcAft>
              <a:buSzPts val="2400"/>
              <a:buChar char="○"/>
            </a:pPr>
            <a:r>
              <a:rPr lang="en" sz="2400" dirty="0" smtClean="0"/>
              <a:t>Outputs</a:t>
            </a:r>
            <a:r>
              <a:rPr lang="en-US" sz="2400" dirty="0" smtClean="0"/>
              <a:t> &amp; </a:t>
            </a:r>
            <a:r>
              <a:rPr lang="en-US" sz="2400" dirty="0" smtClean="0"/>
              <a:t>Post-Prep</a:t>
            </a:r>
            <a:endParaRPr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12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fMRIprep Installation: </a:t>
            </a:r>
            <a:r>
              <a:rPr lang="en" sz="1800" dirty="0"/>
              <a:t>https://fmriprep.readthedocs.io/en/stable/installation.html</a:t>
            </a:r>
            <a:endParaRPr sz="1800" dirty="0"/>
          </a:p>
        </p:txBody>
      </p:sp>
      <p:sp>
        <p:nvSpPr>
          <p:cNvPr id="206" name="Google Shape;206;p36"/>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4 ways to </a:t>
            </a:r>
            <a:r>
              <a:rPr lang="en" dirty="0" smtClean="0"/>
              <a:t>install</a:t>
            </a:r>
            <a:r>
              <a:rPr lang="en-US" dirty="0" smtClean="0"/>
              <a:t>/</a:t>
            </a:r>
            <a:r>
              <a:rPr lang="en" dirty="0" smtClean="0"/>
              <a:t>use </a:t>
            </a:r>
            <a:r>
              <a:rPr lang="en" dirty="0"/>
              <a:t>fMRIprep:</a:t>
            </a:r>
            <a:endParaRPr dirty="0"/>
          </a:p>
          <a:p>
            <a:pPr marL="457200" lvl="0" indent="-342900" algn="l" rtl="0">
              <a:spcBef>
                <a:spcPts val="1600"/>
              </a:spcBef>
              <a:spcAft>
                <a:spcPts val="0"/>
              </a:spcAft>
              <a:buSzPts val="1800"/>
              <a:buAutoNum type="arabicPeriod"/>
            </a:pPr>
            <a:r>
              <a:rPr lang="en" dirty="0"/>
              <a:t>Openneuro.org - Free and easy to use, but requires full dataset that you might not want to share yet</a:t>
            </a:r>
            <a:endParaRPr dirty="0"/>
          </a:p>
          <a:p>
            <a:pPr marL="457200" lvl="0" indent="-342900" algn="l" rtl="0">
              <a:spcBef>
                <a:spcPts val="0"/>
              </a:spcBef>
              <a:spcAft>
                <a:spcPts val="0"/>
              </a:spcAft>
              <a:buSzPts val="1800"/>
              <a:buAutoNum type="arabicPeriod"/>
            </a:pPr>
            <a:r>
              <a:rPr lang="en" dirty="0"/>
              <a:t>Docker container - Easiest in my experience, but </a:t>
            </a:r>
            <a:r>
              <a:rPr lang="en" dirty="0" smtClean="0"/>
              <a:t>is </a:t>
            </a:r>
            <a:r>
              <a:rPr lang="en" dirty="0"/>
              <a:t>not allowed </a:t>
            </a:r>
            <a:r>
              <a:rPr lang="en" dirty="0" smtClean="0"/>
              <a:t>on</a:t>
            </a:r>
            <a:r>
              <a:rPr lang="en-US" dirty="0" smtClean="0"/>
              <a:t> most</a:t>
            </a:r>
            <a:r>
              <a:rPr lang="en" dirty="0" smtClean="0"/>
              <a:t> </a:t>
            </a:r>
            <a:r>
              <a:rPr lang="en" dirty="0"/>
              <a:t>servers because of security </a:t>
            </a:r>
            <a:r>
              <a:rPr lang="en" dirty="0" smtClean="0"/>
              <a:t>issues</a:t>
            </a:r>
            <a:r>
              <a:rPr lang="en-US" dirty="0" smtClean="0"/>
              <a:t> </a:t>
            </a:r>
            <a:endParaRPr dirty="0"/>
          </a:p>
          <a:p>
            <a:pPr marL="914400" lvl="1" indent="-317500" algn="l" rtl="0">
              <a:spcBef>
                <a:spcPts val="0"/>
              </a:spcBef>
              <a:spcAft>
                <a:spcPts val="0"/>
              </a:spcAft>
              <a:buSzPts val="1400"/>
              <a:buAutoNum type="alphaLcPeriod"/>
            </a:pPr>
            <a:r>
              <a:rPr lang="en" dirty="0"/>
              <a:t>http://reproducibility.stanford.edu/fmriprep-tutorial-running-the-docker-image/</a:t>
            </a:r>
            <a:endParaRPr dirty="0"/>
          </a:p>
          <a:p>
            <a:pPr marL="457200" lvl="0" indent="-342900" algn="l" rtl="0">
              <a:spcBef>
                <a:spcPts val="0"/>
              </a:spcBef>
              <a:spcAft>
                <a:spcPts val="0"/>
              </a:spcAft>
              <a:buSzPts val="1800"/>
              <a:buAutoNum type="arabicPeriod"/>
            </a:pPr>
            <a:r>
              <a:rPr lang="en" sz="2000" b="1" dirty="0"/>
              <a:t>Singularity container - Similar to Docker, but allowed on servers. A little harder to </a:t>
            </a:r>
            <a:r>
              <a:rPr lang="en" sz="2000" b="1" dirty="0" smtClean="0"/>
              <a:t>use</a:t>
            </a:r>
            <a:r>
              <a:rPr lang="en-US" sz="2000" b="1" dirty="0" smtClean="0"/>
              <a:t> (I’ll provide you one!)</a:t>
            </a:r>
            <a:endParaRPr sz="2000" b="1" dirty="0"/>
          </a:p>
          <a:p>
            <a:pPr marL="457200" lvl="0" indent="-342900" algn="l" rtl="0">
              <a:spcBef>
                <a:spcPts val="0"/>
              </a:spcBef>
              <a:spcAft>
                <a:spcPts val="0"/>
              </a:spcAft>
              <a:buSzPts val="1800"/>
              <a:buAutoNum type="arabicPeriod"/>
            </a:pPr>
            <a:r>
              <a:rPr lang="en" dirty="0"/>
              <a:t>Manually prepared environment - </a:t>
            </a:r>
            <a:r>
              <a:rPr lang="en" u="sng" dirty="0"/>
              <a:t>Not recommended</a:t>
            </a:r>
            <a:endParaRPr u="sng"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311700" y="20082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Quick note on Singularity and containerized environments</a:t>
            </a:r>
            <a:endParaRPr dirty="0">
              <a:solidFill>
                <a:srgbClr val="800000"/>
              </a:solidFill>
            </a:endParaRPr>
          </a:p>
        </p:txBody>
      </p:sp>
      <p:sp>
        <p:nvSpPr>
          <p:cNvPr id="212" name="Google Shape;212;p37"/>
          <p:cNvSpPr txBox="1">
            <a:spLocks noGrp="1"/>
          </p:cNvSpPr>
          <p:nvPr>
            <p:ph type="body" idx="1"/>
          </p:nvPr>
        </p:nvSpPr>
        <p:spPr>
          <a:xfrm>
            <a:off x="311700" y="129854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A containerized environment is like a virtual machine</a:t>
            </a:r>
            <a:endParaRPr sz="2400" dirty="0"/>
          </a:p>
          <a:p>
            <a:pPr marL="457200" lvl="0" indent="-381000" algn="l" rtl="0">
              <a:spcBef>
                <a:spcPts val="0"/>
              </a:spcBef>
              <a:spcAft>
                <a:spcPts val="0"/>
              </a:spcAft>
              <a:buSzPts val="2400"/>
              <a:buChar char="●"/>
            </a:pPr>
            <a:r>
              <a:rPr lang="en" sz="2400" dirty="0"/>
              <a:t>You can shell into it like a server</a:t>
            </a:r>
            <a:endParaRPr sz="2400" dirty="0"/>
          </a:p>
          <a:p>
            <a:pPr marL="457200" lvl="0" indent="-381000" algn="l" rtl="0">
              <a:spcBef>
                <a:spcPts val="0"/>
              </a:spcBef>
              <a:spcAft>
                <a:spcPts val="0"/>
              </a:spcAft>
              <a:buSzPts val="2400"/>
              <a:buChar char="●"/>
            </a:pPr>
            <a:r>
              <a:rPr lang="en" sz="2400" dirty="0"/>
              <a:t>You can gather everything required for fMRIprep in one packaged environment (single image file) that you can use on any computer/server</a:t>
            </a:r>
            <a:endParaRPr sz="2400" dirty="0"/>
          </a:p>
          <a:p>
            <a:pPr marL="457200" lvl="0" indent="-381000" algn="l" rtl="0">
              <a:spcBef>
                <a:spcPts val="0"/>
              </a:spcBef>
              <a:spcAft>
                <a:spcPts val="0"/>
              </a:spcAft>
              <a:buSzPts val="2400"/>
              <a:buChar char="●"/>
            </a:pPr>
            <a:r>
              <a:rPr lang="en" sz="2400" dirty="0"/>
              <a:t>You can map data/folders between your local environment and the containerized environment</a:t>
            </a:r>
            <a:endParaRPr sz="2400" dirty="0"/>
          </a:p>
          <a:p>
            <a:pPr marL="0" lvl="0" indent="0" algn="l" rtl="0">
              <a:spcBef>
                <a:spcPts val="1600"/>
              </a:spcBef>
              <a:spcAft>
                <a:spcPts val="1600"/>
              </a:spcAft>
              <a:buNone/>
            </a:pPr>
            <a:r>
              <a:rPr lang="en" sz="2400" dirty="0"/>
              <a:t>https://www.sylabs.io/guides/2.6/user-guide/</a:t>
            </a:r>
            <a:endParaRPr sz="24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311700" y="200823"/>
            <a:ext cx="8520600" cy="572700"/>
          </a:xfrm>
          <a:prstGeom prst="rect">
            <a:avLst/>
          </a:prstGeom>
        </p:spPr>
        <p:txBody>
          <a:bodyPr spcFirstLastPara="1" wrap="square" lIns="91425" tIns="91425" rIns="91425" bIns="91425" anchor="t" anchorCtr="0">
            <a:noAutofit/>
          </a:bodyPr>
          <a:lstStyle/>
          <a:p>
            <a:pPr lvl="0"/>
            <a:r>
              <a:rPr lang="en-US" dirty="0" smtClean="0">
                <a:solidFill>
                  <a:srgbClr val="800000"/>
                </a:solidFill>
              </a:rPr>
              <a:t>fMRIprep:</a:t>
            </a:r>
            <a:r>
              <a:rPr lang="en-US" dirty="0" smtClean="0"/>
              <a:t> Requirements </a:t>
            </a:r>
            <a:r>
              <a:rPr lang="en-US" dirty="0"/>
              <a:t>(hardware)</a:t>
            </a:r>
            <a:endParaRPr dirty="0"/>
          </a:p>
        </p:txBody>
      </p:sp>
      <p:sp>
        <p:nvSpPr>
          <p:cNvPr id="212" name="Google Shape;212;p37"/>
          <p:cNvSpPr txBox="1">
            <a:spLocks noGrp="1"/>
          </p:cNvSpPr>
          <p:nvPr>
            <p:ph type="body" idx="1"/>
          </p:nvPr>
        </p:nvSpPr>
        <p:spPr>
          <a:xfrm>
            <a:off x="299488" y="842496"/>
            <a:ext cx="8520600" cy="3725928"/>
          </a:xfrm>
          <a:prstGeom prst="rect">
            <a:avLst/>
          </a:prstGeom>
        </p:spPr>
        <p:txBody>
          <a:bodyPr spcFirstLastPara="1" wrap="square" lIns="91425" tIns="91425" rIns="91425" bIns="91425" anchor="t" anchorCtr="0">
            <a:noAutofit/>
          </a:bodyPr>
          <a:lstStyle/>
          <a:p>
            <a:pPr marL="76200" lvl="0" indent="0" algn="l" rtl="0">
              <a:spcBef>
                <a:spcPts val="0"/>
              </a:spcBef>
              <a:spcAft>
                <a:spcPts val="0"/>
              </a:spcAft>
              <a:buSzPts val="2400"/>
              <a:buNone/>
            </a:pPr>
            <a:r>
              <a:rPr lang="en-US" sz="2400" dirty="0" smtClean="0">
                <a:solidFill>
                  <a:srgbClr val="800000"/>
                </a:solidFill>
              </a:rPr>
              <a:t>fMRIprep is a computationally expensive that requires plent</a:t>
            </a:r>
            <a:r>
              <a:rPr lang="en-US" sz="2400" dirty="0" smtClean="0">
                <a:solidFill>
                  <a:srgbClr val="800000"/>
                </a:solidFill>
              </a:rPr>
              <a:t>y of RAM, storage, and CPU power, and lots of time to run</a:t>
            </a:r>
            <a:r>
              <a:rPr lang="en-US" sz="2400" dirty="0" smtClean="0">
                <a:solidFill>
                  <a:srgbClr val="800000"/>
                </a:solidFill>
              </a:rPr>
              <a:t> </a:t>
            </a:r>
          </a:p>
          <a:p>
            <a:pPr marL="76200" lvl="0" indent="0" algn="l" rtl="0">
              <a:spcBef>
                <a:spcPts val="0"/>
              </a:spcBef>
              <a:spcAft>
                <a:spcPts val="0"/>
              </a:spcAft>
              <a:buSzPts val="2400"/>
              <a:buNone/>
            </a:pPr>
            <a:r>
              <a:rPr lang="en-US" sz="1600" dirty="0" smtClean="0"/>
              <a:t>Recommended to run on a:</a:t>
            </a:r>
          </a:p>
          <a:p>
            <a:pPr marL="419100">
              <a:buSzPts val="2400"/>
            </a:pPr>
            <a:r>
              <a:rPr lang="en-US" sz="1600" dirty="0"/>
              <a:t>H</a:t>
            </a:r>
            <a:r>
              <a:rPr lang="en-US" sz="1600" dirty="0" smtClean="0"/>
              <a:t>eavy duty desktop computer/workstation with plenty of RAM and storage</a:t>
            </a:r>
          </a:p>
          <a:p>
            <a:pPr marL="876300" lvl="1">
              <a:buSzPts val="2400"/>
            </a:pPr>
            <a:r>
              <a:rPr lang="en-US" sz="1600" dirty="0" smtClean="0"/>
              <a:t>minimum RAM 8 GB, but recommended to have 16+</a:t>
            </a:r>
          </a:p>
          <a:p>
            <a:pPr marL="876300" lvl="1">
              <a:buSzPts val="2400"/>
            </a:pPr>
            <a:r>
              <a:rPr lang="en-US" sz="1600" dirty="0" smtClean="0"/>
              <a:t>Few hundred GB of storage depending on what outputs you want</a:t>
            </a:r>
            <a:endParaRPr lang="en-US" sz="1600" dirty="0" smtClean="0"/>
          </a:p>
          <a:p>
            <a:pPr marL="419100">
              <a:buSzPts val="2400"/>
            </a:pPr>
            <a:r>
              <a:rPr lang="en-US" sz="1600" dirty="0" smtClean="0"/>
              <a:t>Lab dedicated server </a:t>
            </a:r>
          </a:p>
          <a:p>
            <a:pPr marL="419100">
              <a:buSzPts val="2400"/>
            </a:pPr>
            <a:r>
              <a:rPr lang="en-US" sz="1600" dirty="0" smtClean="0"/>
              <a:t>High performance computing (HPC) clusters/supercomputers</a:t>
            </a:r>
          </a:p>
          <a:p>
            <a:pPr marL="419100">
              <a:buSzPts val="2400"/>
            </a:pPr>
            <a:r>
              <a:rPr lang="en-US" sz="1600" dirty="0" smtClean="0"/>
              <a:t>Can be run on a powerful laptop, but you likely won’t be able to use the laptop for anything else while</a:t>
            </a:r>
            <a:r>
              <a:rPr lang="en-US" dirty="0" smtClean="0"/>
              <a:t> it is running.</a:t>
            </a:r>
          </a:p>
          <a:p>
            <a:pPr marL="876300" lvl="1">
              <a:buSzPts val="2400"/>
            </a:pPr>
            <a:r>
              <a:rPr lang="en-US" dirty="0" smtClean="0"/>
              <a:t>If using a laptop, I recommend using the no-</a:t>
            </a:r>
            <a:r>
              <a:rPr lang="en-US" dirty="0" err="1" smtClean="0"/>
              <a:t>freesurfer</a:t>
            </a:r>
            <a:r>
              <a:rPr lang="en-US" dirty="0" smtClean="0"/>
              <a:t> option</a:t>
            </a:r>
            <a:endParaRPr dirty="0"/>
          </a:p>
        </p:txBody>
      </p:sp>
    </p:spTree>
    <p:extLst>
      <p:ext uri="{BB962C8B-B14F-4D97-AF65-F5344CB8AC3E}">
        <p14:creationId xmlns:p14="http://schemas.microsoft.com/office/powerpoint/2010/main" val="4052223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2">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311700" y="20082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solidFill>
                  <a:srgbClr val="800000"/>
                </a:solidFill>
              </a:rPr>
              <a:t>fMRIprep:</a:t>
            </a:r>
            <a:r>
              <a:rPr lang="en-US" dirty="0" smtClean="0"/>
              <a:t> Requirements (software and data)</a:t>
            </a:r>
            <a:endParaRPr dirty="0"/>
          </a:p>
        </p:txBody>
      </p:sp>
      <p:sp>
        <p:nvSpPr>
          <p:cNvPr id="212" name="Google Shape;212;p37"/>
          <p:cNvSpPr txBox="1">
            <a:spLocks noGrp="1"/>
          </p:cNvSpPr>
          <p:nvPr>
            <p:ph type="body" idx="1"/>
          </p:nvPr>
        </p:nvSpPr>
        <p:spPr>
          <a:xfrm>
            <a:off x="237239" y="742892"/>
            <a:ext cx="8520600" cy="4100244"/>
          </a:xfrm>
          <a:prstGeom prst="rect">
            <a:avLst/>
          </a:prstGeom>
        </p:spPr>
        <p:txBody>
          <a:bodyPr spcFirstLastPara="1" wrap="square" lIns="91425" tIns="91425" rIns="91425" bIns="91425" anchor="t" anchorCtr="0">
            <a:noAutofit/>
          </a:bodyPr>
          <a:lstStyle/>
          <a:p>
            <a:pPr marL="76200" lvl="0" indent="0" algn="l" rtl="0">
              <a:spcBef>
                <a:spcPts val="0"/>
              </a:spcBef>
              <a:spcAft>
                <a:spcPts val="0"/>
              </a:spcAft>
              <a:buSzPts val="2400"/>
              <a:buNone/>
            </a:pPr>
            <a:r>
              <a:rPr lang="en-US" dirty="0" smtClean="0"/>
              <a:t>The minimal things you need: </a:t>
            </a:r>
          </a:p>
          <a:p>
            <a:pPr marL="361950" indent="-285750">
              <a:buSzPts val="2400"/>
            </a:pPr>
            <a:r>
              <a:rPr lang="en-US" dirty="0" smtClean="0"/>
              <a:t>At least one subject’s MRI data in BIDS format</a:t>
            </a:r>
          </a:p>
          <a:p>
            <a:pPr marL="361950" indent="-285750">
              <a:buSzPts val="2400"/>
            </a:pPr>
            <a:r>
              <a:rPr lang="en-US" dirty="0" err="1" smtClean="0"/>
              <a:t>Freesurfer</a:t>
            </a:r>
            <a:r>
              <a:rPr lang="en-US" dirty="0" smtClean="0"/>
              <a:t> </a:t>
            </a:r>
            <a:r>
              <a:rPr lang="en-US" dirty="0" err="1" smtClean="0"/>
              <a:t>license.txt</a:t>
            </a:r>
            <a:r>
              <a:rPr lang="en-US" dirty="0" smtClean="0"/>
              <a:t> file (if you want to run </a:t>
            </a:r>
            <a:r>
              <a:rPr lang="en-US" dirty="0" err="1" smtClean="0"/>
              <a:t>Freesurfer</a:t>
            </a:r>
            <a:r>
              <a:rPr lang="en-US" dirty="0" smtClean="0"/>
              <a:t> through fMRIprep). You </a:t>
            </a:r>
            <a:r>
              <a:rPr lang="en-US" dirty="0"/>
              <a:t>can get one here: </a:t>
            </a:r>
            <a:r>
              <a:rPr lang="en-US" dirty="0">
                <a:hlinkClick r:id="rId3"/>
              </a:rPr>
              <a:t>https://</a:t>
            </a:r>
            <a:r>
              <a:rPr lang="en-US" dirty="0" err="1">
                <a:hlinkClick r:id="rId3"/>
              </a:rPr>
              <a:t>surfer.nmr.mgh.harvard.edu</a:t>
            </a:r>
            <a:r>
              <a:rPr lang="en-US" dirty="0">
                <a:hlinkClick r:id="rId3"/>
              </a:rPr>
              <a:t>/</a:t>
            </a:r>
            <a:r>
              <a:rPr lang="en-US" dirty="0" err="1">
                <a:hlinkClick r:id="rId3"/>
              </a:rPr>
              <a:t>fswiki</a:t>
            </a:r>
            <a:r>
              <a:rPr lang="en-US" dirty="0">
                <a:hlinkClick r:id="rId3"/>
              </a:rPr>
              <a:t>/License</a:t>
            </a:r>
            <a:endParaRPr lang="en-US" dirty="0" smtClean="0"/>
          </a:p>
          <a:p>
            <a:pPr marL="361950" indent="-285750">
              <a:buSzPts val="2400"/>
            </a:pPr>
            <a:r>
              <a:rPr lang="en-US" dirty="0" smtClean="0"/>
              <a:t>Software to run fMRIprep:</a:t>
            </a:r>
            <a:r>
              <a:rPr lang="en-US" sz="2000" dirty="0" smtClean="0"/>
              <a:t> </a:t>
            </a:r>
          </a:p>
          <a:p>
            <a:pPr marL="819150" lvl="1" indent="-285750">
              <a:buSzPts val="2400"/>
            </a:pPr>
            <a:r>
              <a:rPr lang="en-US" sz="1600" dirty="0" smtClean="0"/>
              <a:t>If you’re using your own workstation, I recommend implementing using </a:t>
            </a:r>
            <a:r>
              <a:rPr lang="en-US" sz="1600" dirty="0" err="1" smtClean="0"/>
              <a:t>Docker</a:t>
            </a:r>
            <a:r>
              <a:rPr lang="en-US" sz="1600" dirty="0" smtClean="0"/>
              <a:t> because it’s the easiest</a:t>
            </a:r>
            <a:r>
              <a:rPr lang="en-US" sz="1600" dirty="0" smtClean="0"/>
              <a:t>: </a:t>
            </a:r>
            <a:r>
              <a:rPr lang="en-US" sz="1600" dirty="0"/>
              <a:t>https://</a:t>
            </a:r>
            <a:r>
              <a:rPr lang="en-US" sz="1600" dirty="0" err="1"/>
              <a:t>fmriprep.readthedocs.io</a:t>
            </a:r>
            <a:r>
              <a:rPr lang="en-US" sz="1600" dirty="0"/>
              <a:t>/en/stable/</a:t>
            </a:r>
            <a:r>
              <a:rPr lang="en-US" sz="1600" dirty="0" err="1" smtClean="0"/>
              <a:t>docker.html</a:t>
            </a:r>
            <a:endParaRPr lang="en-US" sz="1600" dirty="0" smtClean="0"/>
          </a:p>
          <a:p>
            <a:pPr marL="819150" lvl="1" indent="-285750">
              <a:buSzPts val="2400"/>
            </a:pPr>
            <a:r>
              <a:rPr lang="en-US" sz="1600" dirty="0" smtClean="0"/>
              <a:t>Otherwise, I’ll be showing how to run fMRIprep through Singularity, which needs to be installed and can be run anywhere, including servers, workstation, </a:t>
            </a:r>
            <a:r>
              <a:rPr lang="en-US" sz="1600" dirty="0" err="1" smtClean="0"/>
              <a:t>etc</a:t>
            </a:r>
            <a:endParaRPr lang="en-US" sz="1600" dirty="0" smtClean="0"/>
          </a:p>
          <a:p>
            <a:pPr marL="819150" lvl="1" indent="-285750">
              <a:buSzPts val="2400"/>
            </a:pPr>
            <a:r>
              <a:rPr lang="en-US" sz="1600" dirty="0" smtClean="0"/>
              <a:t>Here’s link to download a pre-made Singularity image </a:t>
            </a:r>
            <a:r>
              <a:rPr lang="en-US" sz="1600" dirty="0"/>
              <a:t>for fMRIprep v1.4.1: </a:t>
            </a:r>
            <a:r>
              <a:rPr lang="en-US" sz="1600" dirty="0">
                <a:hlinkClick r:id="rId4"/>
              </a:rPr>
              <a:t>https://</a:t>
            </a:r>
            <a:r>
              <a:rPr lang="en-US" sz="1600" dirty="0" err="1">
                <a:hlinkClick r:id="rId4"/>
              </a:rPr>
              <a:t>drive.google.com</a:t>
            </a:r>
            <a:r>
              <a:rPr lang="en-US" sz="1600" dirty="0">
                <a:hlinkClick r:id="rId4"/>
              </a:rPr>
              <a:t>/file/d/1R_SYNm6wrteJXK-xEyWMlfm-A1Qt77vv/</a:t>
            </a:r>
            <a:r>
              <a:rPr lang="en-US" sz="1600" dirty="0" err="1">
                <a:hlinkClick r:id="rId4"/>
              </a:rPr>
              <a:t>view?usp</a:t>
            </a:r>
            <a:r>
              <a:rPr lang="en-US" sz="1600" dirty="0">
                <a:hlinkClick r:id="rId4"/>
              </a:rPr>
              <a:t>=sharing  </a:t>
            </a:r>
            <a:endParaRPr sz="1600" dirty="0"/>
          </a:p>
        </p:txBody>
      </p:sp>
    </p:spTree>
    <p:extLst>
      <p:ext uri="{BB962C8B-B14F-4D97-AF65-F5344CB8AC3E}">
        <p14:creationId xmlns:p14="http://schemas.microsoft.com/office/powerpoint/2010/main" val="2068961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9"/>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fMRIprep</a:t>
            </a:r>
            <a:r>
              <a:rPr lang="en" dirty="0"/>
              <a:t> </a:t>
            </a:r>
            <a:r>
              <a:rPr lang="en" dirty="0">
                <a:solidFill>
                  <a:srgbClr val="800000"/>
                </a:solidFill>
              </a:rPr>
              <a:t>usage: </a:t>
            </a:r>
            <a:r>
              <a:rPr lang="en" sz="1800" dirty="0"/>
              <a:t>https://fmriprep.readthedocs.io/en/stable/usage.html</a:t>
            </a:r>
            <a:endParaRPr sz="1800" dirty="0"/>
          </a:p>
        </p:txBody>
      </p:sp>
      <p:sp>
        <p:nvSpPr>
          <p:cNvPr id="225" name="Google Shape;225;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6" name="Google Shape;226;p39"/>
          <p:cNvPicPr preferRelativeResize="0"/>
          <p:nvPr/>
        </p:nvPicPr>
        <p:blipFill>
          <a:blip r:embed="rId3">
            <a:alphaModFix/>
          </a:blip>
          <a:stretch>
            <a:fillRect/>
          </a:stretch>
        </p:blipFill>
        <p:spPr>
          <a:xfrm>
            <a:off x="76198" y="790575"/>
            <a:ext cx="5151901" cy="3073075"/>
          </a:xfrm>
          <a:prstGeom prst="rect">
            <a:avLst/>
          </a:prstGeom>
          <a:noFill/>
          <a:ln>
            <a:noFill/>
          </a:ln>
        </p:spPr>
      </p:pic>
      <p:pic>
        <p:nvPicPr>
          <p:cNvPr id="227" name="Google Shape;227;p39"/>
          <p:cNvPicPr preferRelativeResize="0"/>
          <p:nvPr/>
        </p:nvPicPr>
        <p:blipFill>
          <a:blip r:embed="rId4">
            <a:alphaModFix/>
          </a:blip>
          <a:stretch>
            <a:fillRect/>
          </a:stretch>
        </p:blipFill>
        <p:spPr>
          <a:xfrm>
            <a:off x="5228100" y="790571"/>
            <a:ext cx="3729501" cy="1923000"/>
          </a:xfrm>
          <a:prstGeom prst="rect">
            <a:avLst/>
          </a:prstGeom>
          <a:noFill/>
          <a:ln>
            <a:noFill/>
          </a:ln>
        </p:spPr>
      </p:pic>
      <p:pic>
        <p:nvPicPr>
          <p:cNvPr id="228" name="Google Shape;228;p39"/>
          <p:cNvPicPr preferRelativeResize="0"/>
          <p:nvPr/>
        </p:nvPicPr>
        <p:blipFill>
          <a:blip r:embed="rId5">
            <a:alphaModFix/>
          </a:blip>
          <a:stretch>
            <a:fillRect/>
          </a:stretch>
        </p:blipFill>
        <p:spPr>
          <a:xfrm>
            <a:off x="5052068" y="2811944"/>
            <a:ext cx="2789632" cy="19230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0"/>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fMRIprep usage: </a:t>
            </a:r>
            <a:r>
              <a:rPr lang="en" sz="1800" dirty="0"/>
              <a:t>https://fmriprep.readthedocs.io/en/stable/usage.html</a:t>
            </a:r>
            <a:endParaRPr sz="1800" dirty="0"/>
          </a:p>
        </p:txBody>
      </p:sp>
      <p:sp>
        <p:nvSpPr>
          <p:cNvPr id="234" name="Google Shape;234;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35" name="Google Shape;235;p40"/>
          <p:cNvPicPr preferRelativeResize="0"/>
          <p:nvPr/>
        </p:nvPicPr>
        <p:blipFill>
          <a:blip r:embed="rId3">
            <a:alphaModFix/>
          </a:blip>
          <a:stretch>
            <a:fillRect/>
          </a:stretch>
        </p:blipFill>
        <p:spPr>
          <a:xfrm>
            <a:off x="217351" y="790575"/>
            <a:ext cx="3238029" cy="3416399"/>
          </a:xfrm>
          <a:prstGeom prst="rect">
            <a:avLst/>
          </a:prstGeom>
          <a:noFill/>
          <a:ln>
            <a:noFill/>
          </a:ln>
        </p:spPr>
      </p:pic>
      <p:pic>
        <p:nvPicPr>
          <p:cNvPr id="236" name="Google Shape;236;p40"/>
          <p:cNvPicPr preferRelativeResize="0"/>
          <p:nvPr/>
        </p:nvPicPr>
        <p:blipFill>
          <a:blip r:embed="rId4">
            <a:alphaModFix/>
          </a:blip>
          <a:stretch>
            <a:fillRect/>
          </a:stretch>
        </p:blipFill>
        <p:spPr>
          <a:xfrm>
            <a:off x="2647600" y="560525"/>
            <a:ext cx="2919375" cy="850300"/>
          </a:xfrm>
          <a:prstGeom prst="rect">
            <a:avLst/>
          </a:prstGeom>
          <a:noFill/>
          <a:ln>
            <a:noFill/>
          </a:ln>
        </p:spPr>
      </p:pic>
      <p:pic>
        <p:nvPicPr>
          <p:cNvPr id="237" name="Google Shape;237;p40"/>
          <p:cNvPicPr preferRelativeResize="0"/>
          <p:nvPr/>
        </p:nvPicPr>
        <p:blipFill>
          <a:blip r:embed="rId5">
            <a:alphaModFix/>
          </a:blip>
          <a:stretch>
            <a:fillRect/>
          </a:stretch>
        </p:blipFill>
        <p:spPr>
          <a:xfrm>
            <a:off x="5357225" y="845272"/>
            <a:ext cx="3605725" cy="1125950"/>
          </a:xfrm>
          <a:prstGeom prst="rect">
            <a:avLst/>
          </a:prstGeom>
          <a:noFill/>
          <a:ln>
            <a:noFill/>
          </a:ln>
        </p:spPr>
      </p:pic>
      <p:pic>
        <p:nvPicPr>
          <p:cNvPr id="238" name="Google Shape;238;p40"/>
          <p:cNvPicPr preferRelativeResize="0"/>
          <p:nvPr/>
        </p:nvPicPr>
        <p:blipFill>
          <a:blip r:embed="rId6">
            <a:alphaModFix/>
          </a:blip>
          <a:stretch>
            <a:fillRect/>
          </a:stretch>
        </p:blipFill>
        <p:spPr>
          <a:xfrm>
            <a:off x="3942250" y="1846900"/>
            <a:ext cx="3362875" cy="32966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8"/>
          <p:cNvSpPr txBox="1">
            <a:spLocks noGrp="1"/>
          </p:cNvSpPr>
          <p:nvPr>
            <p:ph type="title"/>
          </p:nvPr>
        </p:nvSpPr>
        <p:spPr>
          <a:xfrm rot="16200000">
            <a:off x="-3809539" y="596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fMRIprep usage: </a:t>
            </a:r>
            <a:r>
              <a:rPr lang="en-US" sz="1600" dirty="0"/>
              <a:t/>
            </a:r>
            <a:br>
              <a:rPr lang="en-US" sz="1600" dirty="0"/>
            </a:br>
            <a:r>
              <a:rPr lang="en" sz="1600" dirty="0" smtClean="0"/>
              <a:t>https</a:t>
            </a:r>
            <a:r>
              <a:rPr lang="en" sz="1600" dirty="0"/>
              <a:t>://fmriprep.readthedocs.io/en/stable/usage.html</a:t>
            </a:r>
            <a:endParaRPr sz="1600" dirty="0"/>
          </a:p>
        </p:txBody>
      </p:sp>
      <p:pic>
        <p:nvPicPr>
          <p:cNvPr id="2" name="Picture 1"/>
          <p:cNvPicPr>
            <a:picLocks noChangeAspect="1"/>
          </p:cNvPicPr>
          <p:nvPr/>
        </p:nvPicPr>
        <p:blipFill>
          <a:blip r:embed="rId3"/>
          <a:stretch>
            <a:fillRect/>
          </a:stretch>
        </p:blipFill>
        <p:spPr>
          <a:xfrm>
            <a:off x="990600" y="0"/>
            <a:ext cx="7158912" cy="51435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1"/>
          <p:cNvSpPr txBox="1">
            <a:spLocks noGrp="1"/>
          </p:cNvSpPr>
          <p:nvPr>
            <p:ph type="title"/>
          </p:nvPr>
        </p:nvSpPr>
        <p:spPr>
          <a:xfrm>
            <a:off x="311700" y="11980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Our fMRIprep usage via Singularity</a:t>
            </a:r>
            <a:r>
              <a:rPr lang="en" dirty="0"/>
              <a:t> </a:t>
            </a:r>
            <a:r>
              <a:rPr lang="en" sz="1800" dirty="0"/>
              <a:t>(when it gets a little tricky)</a:t>
            </a:r>
            <a:endParaRPr sz="1800" dirty="0"/>
          </a:p>
        </p:txBody>
      </p:sp>
      <p:sp>
        <p:nvSpPr>
          <p:cNvPr id="244" name="Google Shape;244;p41"/>
          <p:cNvSpPr txBox="1">
            <a:spLocks noGrp="1"/>
          </p:cNvSpPr>
          <p:nvPr>
            <p:ph type="body" idx="1"/>
          </p:nvPr>
        </p:nvSpPr>
        <p:spPr>
          <a:xfrm>
            <a:off x="342676" y="563983"/>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t>One major change that I’ve added that considerably speeds up processing is to run </a:t>
            </a:r>
            <a:r>
              <a:rPr lang="en-US" dirty="0" err="1" smtClean="0"/>
              <a:t>Freesurfer</a:t>
            </a:r>
            <a:r>
              <a:rPr lang="en-US" dirty="0" smtClean="0"/>
              <a:t> using the </a:t>
            </a:r>
            <a:r>
              <a:rPr lang="mr-IN" dirty="0" smtClean="0"/>
              <a:t>–</a:t>
            </a:r>
            <a:r>
              <a:rPr lang="en-US" dirty="0" smtClean="0"/>
              <a:t>parallel option prior to </a:t>
            </a:r>
            <a:r>
              <a:rPr lang="en-US" dirty="0" err="1" smtClean="0"/>
              <a:t>fmriprep</a:t>
            </a:r>
            <a:r>
              <a:rPr lang="en-US" dirty="0" smtClean="0"/>
              <a:t>:</a:t>
            </a:r>
          </a:p>
          <a:p>
            <a:pPr marL="0" lvl="0" indent="0" algn="l" rtl="0">
              <a:spcBef>
                <a:spcPts val="0"/>
              </a:spcBef>
              <a:spcAft>
                <a:spcPts val="1600"/>
              </a:spcAft>
              <a:buNone/>
            </a:pPr>
            <a:endParaRPr dirty="0"/>
          </a:p>
        </p:txBody>
      </p:sp>
      <p:pic>
        <p:nvPicPr>
          <p:cNvPr id="2" name="Picture 1"/>
          <p:cNvPicPr>
            <a:picLocks noChangeAspect="1"/>
          </p:cNvPicPr>
          <p:nvPr/>
        </p:nvPicPr>
        <p:blipFill rotWithShape="1">
          <a:blip r:embed="rId3"/>
          <a:srcRect b="10900"/>
          <a:stretch/>
        </p:blipFill>
        <p:spPr>
          <a:xfrm>
            <a:off x="170373" y="1326056"/>
            <a:ext cx="8859400" cy="381744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Our fMRIprep usage via Singularity</a:t>
            </a:r>
            <a:r>
              <a:rPr lang="en" dirty="0"/>
              <a:t> </a:t>
            </a:r>
            <a:r>
              <a:rPr lang="en" sz="1800" dirty="0"/>
              <a:t>(when it gets a little tricky)</a:t>
            </a:r>
            <a:endParaRPr sz="1800" dirty="0"/>
          </a:p>
        </p:txBody>
      </p:sp>
      <p:sp>
        <p:nvSpPr>
          <p:cNvPr id="244" name="Google Shape;244;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45" name="Google Shape;245;p41"/>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9791" y="1764065"/>
            <a:ext cx="9140985" cy="2525680"/>
          </a:xfrm>
          <a:prstGeom prst="rect">
            <a:avLst/>
          </a:prstGeom>
          <a:noFill/>
          <a:ln>
            <a:noFill/>
          </a:ln>
        </p:spPr>
      </p:pic>
    </p:spTree>
    <p:extLst>
      <p:ext uri="{BB962C8B-B14F-4D97-AF65-F5344CB8AC3E}">
        <p14:creationId xmlns:p14="http://schemas.microsoft.com/office/powerpoint/2010/main" val="72877673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2"/>
          <p:cNvSpPr txBox="1">
            <a:spLocks noGrp="1"/>
          </p:cNvSpPr>
          <p:nvPr>
            <p:ph type="title"/>
          </p:nvPr>
        </p:nvSpPr>
        <p:spPr>
          <a:xfrm>
            <a:off x="311700" y="357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fMRIprep usage via Singularity </a:t>
            </a:r>
            <a:r>
              <a:rPr lang="en" sz="1800" dirty="0"/>
              <a:t>(when it gets a little tricky)</a:t>
            </a:r>
            <a:endParaRPr sz="1800" dirty="0"/>
          </a:p>
        </p:txBody>
      </p:sp>
      <p:sp>
        <p:nvSpPr>
          <p:cNvPr id="251" name="Google Shape;251;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2" name="Google Shape;252;p42"/>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5" y="892549"/>
            <a:ext cx="12230910" cy="3379435"/>
          </a:xfrm>
          <a:prstGeom prst="rect">
            <a:avLst/>
          </a:prstGeom>
          <a:noFill/>
          <a:ln>
            <a:noFill/>
          </a:ln>
        </p:spPr>
      </p:pic>
      <p:sp>
        <p:nvSpPr>
          <p:cNvPr id="253" name="Google Shape;253;p42"/>
          <p:cNvSpPr/>
          <p:nvPr/>
        </p:nvSpPr>
        <p:spPr>
          <a:xfrm>
            <a:off x="187025" y="975250"/>
            <a:ext cx="4141500" cy="414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2"/>
          <p:cNvSpPr txBox="1"/>
          <p:nvPr/>
        </p:nvSpPr>
        <p:spPr>
          <a:xfrm>
            <a:off x="5001300" y="1137625"/>
            <a:ext cx="3219600" cy="18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42"/>
          <p:cNvSpPr/>
          <p:nvPr/>
        </p:nvSpPr>
        <p:spPr>
          <a:xfrm>
            <a:off x="4903250" y="1389550"/>
            <a:ext cx="3863700" cy="10905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rPr>
              <a:t>Run a singularity container with a clean environment. </a:t>
            </a:r>
            <a:endParaRPr sz="1800">
              <a:solidFill>
                <a:srgbClr val="FF0000"/>
              </a:solidFill>
            </a:endParaRPr>
          </a:p>
        </p:txBody>
      </p:sp>
      <p:cxnSp>
        <p:nvCxnSpPr>
          <p:cNvPr id="256" name="Google Shape;256;p42"/>
          <p:cNvCxnSpPr>
            <a:stCxn id="253" idx="3"/>
            <a:endCxn id="255" idx="1"/>
          </p:cNvCxnSpPr>
          <p:nvPr/>
        </p:nvCxnSpPr>
        <p:spPr>
          <a:xfrm>
            <a:off x="4328525" y="1182400"/>
            <a:ext cx="574800" cy="7524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BIDS: </a:t>
            </a:r>
            <a:r>
              <a:rPr lang="en" dirty="0"/>
              <a:t>https://bids.neuroimaging.io/</a:t>
            </a:r>
            <a:endParaRPr dirty="0"/>
          </a:p>
        </p:txBody>
      </p:sp>
      <p:pic>
        <p:nvPicPr>
          <p:cNvPr id="68" name="Google Shape;68;p15"/>
          <p:cNvPicPr preferRelativeResize="0"/>
          <p:nvPr/>
        </p:nvPicPr>
        <p:blipFill>
          <a:blip r:embed="rId3">
            <a:alphaModFix/>
          </a:blip>
          <a:stretch>
            <a:fillRect/>
          </a:stretch>
        </p:blipFill>
        <p:spPr>
          <a:xfrm>
            <a:off x="295788" y="1170125"/>
            <a:ext cx="8552418" cy="38209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262" name="Google Shape;262;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63" name="Google Shape;263;p43"/>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5746"/>
            <a:ext cx="9158165" cy="2530427"/>
          </a:xfrm>
          <a:prstGeom prst="rect">
            <a:avLst/>
          </a:prstGeom>
          <a:noFill/>
          <a:ln>
            <a:noFill/>
          </a:ln>
        </p:spPr>
      </p:pic>
      <p:sp>
        <p:nvSpPr>
          <p:cNvPr id="264" name="Google Shape;264;p43"/>
          <p:cNvSpPr/>
          <p:nvPr/>
        </p:nvSpPr>
        <p:spPr>
          <a:xfrm>
            <a:off x="0" y="1781526"/>
            <a:ext cx="6458100" cy="468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3"/>
          <p:cNvSpPr txBox="1"/>
          <p:nvPr/>
        </p:nvSpPr>
        <p:spPr>
          <a:xfrm>
            <a:off x="5001300" y="1137625"/>
            <a:ext cx="3219600" cy="18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43"/>
          <p:cNvSpPr/>
          <p:nvPr/>
        </p:nvSpPr>
        <p:spPr>
          <a:xfrm>
            <a:off x="4939266" y="2241600"/>
            <a:ext cx="3865800" cy="29019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rgbClr val="FF0000"/>
                </a:solidFill>
              </a:rPr>
              <a:t>Bind the local directory that you’re working from to the /home directory inside the container. This can get very tricky, so I recommend having everything you need for fMRIprep in one directory on your local environment because singularity wants to run everything from </a:t>
            </a:r>
            <a:r>
              <a:rPr lang="en-US" sz="1600" dirty="0" smtClean="0">
                <a:solidFill>
                  <a:srgbClr val="FF0000"/>
                </a:solidFill>
              </a:rPr>
              <a:t>“</a:t>
            </a:r>
            <a:r>
              <a:rPr lang="en" sz="1600" dirty="0" smtClean="0">
                <a:solidFill>
                  <a:srgbClr val="FF0000"/>
                </a:solidFill>
              </a:rPr>
              <a:t>home</a:t>
            </a:r>
            <a:r>
              <a:rPr lang="en-US" sz="1600" dirty="0" smtClean="0">
                <a:solidFill>
                  <a:srgbClr val="FF0000"/>
                </a:solidFill>
              </a:rPr>
              <a:t>” directory</a:t>
            </a:r>
            <a:r>
              <a:rPr lang="en" sz="1600" dirty="0" smtClean="0">
                <a:solidFill>
                  <a:srgbClr val="FF0000"/>
                </a:solidFill>
              </a:rPr>
              <a:t>. </a:t>
            </a:r>
            <a:r>
              <a:rPr lang="en" sz="1600" dirty="0">
                <a:solidFill>
                  <a:srgbClr val="FF0000"/>
                </a:solidFill>
              </a:rPr>
              <a:t>Everything on the left side of the colon will be given the new path indicated on the right side of the colon inside the container.</a:t>
            </a:r>
            <a:endParaRPr sz="1600" dirty="0">
              <a:solidFill>
                <a:srgbClr val="FF0000"/>
              </a:solidFill>
            </a:endParaRPr>
          </a:p>
        </p:txBody>
      </p:sp>
      <p:cxnSp>
        <p:nvCxnSpPr>
          <p:cNvPr id="267" name="Google Shape;267;p43"/>
          <p:cNvCxnSpPr>
            <a:endCxn id="266" idx="1"/>
          </p:cNvCxnSpPr>
          <p:nvPr/>
        </p:nvCxnSpPr>
        <p:spPr>
          <a:xfrm>
            <a:off x="3956166" y="2172450"/>
            <a:ext cx="983100" cy="15201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pic>
        <p:nvPicPr>
          <p:cNvPr id="274" name="Google Shape;274;p44"/>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7903"/>
            <a:ext cx="9389176" cy="2594256"/>
          </a:xfrm>
          <a:prstGeom prst="rect">
            <a:avLst/>
          </a:prstGeom>
          <a:noFill/>
          <a:ln>
            <a:noFill/>
          </a:ln>
        </p:spPr>
      </p:pic>
      <p:sp>
        <p:nvSpPr>
          <p:cNvPr id="275" name="Google Shape;275;p44"/>
          <p:cNvSpPr/>
          <p:nvPr/>
        </p:nvSpPr>
        <p:spPr>
          <a:xfrm>
            <a:off x="121945" y="2004486"/>
            <a:ext cx="6458100" cy="315895"/>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4"/>
          <p:cNvSpPr/>
          <p:nvPr/>
        </p:nvSpPr>
        <p:spPr>
          <a:xfrm>
            <a:off x="4891345" y="2571900"/>
            <a:ext cx="3865800" cy="25716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0000"/>
                </a:solidFill>
              </a:rPr>
              <a:t>This is the last time you will use your local path, and it is to indicate where the fmriprep singularity image is. These singularity images usually have .simg or .sif</a:t>
            </a:r>
            <a:endParaRPr sz="1600">
              <a:solidFill>
                <a:srgbClr val="FF0000"/>
              </a:solidFill>
            </a:endParaRPr>
          </a:p>
        </p:txBody>
      </p:sp>
      <p:cxnSp>
        <p:nvCxnSpPr>
          <p:cNvPr id="278" name="Google Shape;278;p44"/>
          <p:cNvCxnSpPr>
            <a:endCxn id="277" idx="1"/>
          </p:cNvCxnSpPr>
          <p:nvPr/>
        </p:nvCxnSpPr>
        <p:spPr>
          <a:xfrm>
            <a:off x="3908245" y="2337600"/>
            <a:ext cx="983100" cy="15201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284" name="Google Shape;284;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85" name="Google Shape;285;p45"/>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4" y="1033374"/>
            <a:ext cx="10273691" cy="2838650"/>
          </a:xfrm>
          <a:prstGeom prst="rect">
            <a:avLst/>
          </a:prstGeom>
          <a:noFill/>
          <a:ln>
            <a:noFill/>
          </a:ln>
        </p:spPr>
      </p:pic>
      <p:sp>
        <p:nvSpPr>
          <p:cNvPr id="286" name="Google Shape;286;p45"/>
          <p:cNvSpPr/>
          <p:nvPr/>
        </p:nvSpPr>
        <p:spPr>
          <a:xfrm>
            <a:off x="159300" y="1830183"/>
            <a:ext cx="7356900" cy="365692"/>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5"/>
          <p:cNvSpPr txBox="1"/>
          <p:nvPr/>
        </p:nvSpPr>
        <p:spPr>
          <a:xfrm>
            <a:off x="5001300" y="1137625"/>
            <a:ext cx="3219600" cy="18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45"/>
          <p:cNvSpPr/>
          <p:nvPr/>
        </p:nvSpPr>
        <p:spPr>
          <a:xfrm>
            <a:off x="5001300" y="2494875"/>
            <a:ext cx="3863700" cy="20739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rPr>
              <a:t>The positional arguments required. Input BIDS directory, output directory where you want ‘prepped data written, and analysis level is participant. NOTE that the paths are the new paths from inside the container!</a:t>
            </a:r>
            <a:endParaRPr sz="1800">
              <a:solidFill>
                <a:srgbClr val="FF0000"/>
              </a:solidFill>
            </a:endParaRPr>
          </a:p>
        </p:txBody>
      </p:sp>
      <p:cxnSp>
        <p:nvCxnSpPr>
          <p:cNvPr id="289" name="Google Shape;289;p45"/>
          <p:cNvCxnSpPr>
            <a:stCxn id="286" idx="2"/>
            <a:endCxn id="288" idx="1"/>
          </p:cNvCxnSpPr>
          <p:nvPr/>
        </p:nvCxnSpPr>
        <p:spPr>
          <a:xfrm>
            <a:off x="3837750" y="2195875"/>
            <a:ext cx="1163550" cy="133595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295" name="Google Shape;295;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296" name="Google Shape;296;p46"/>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5" y="1207675"/>
            <a:ext cx="9868155" cy="2726599"/>
          </a:xfrm>
          <a:prstGeom prst="rect">
            <a:avLst/>
          </a:prstGeom>
          <a:noFill/>
          <a:ln>
            <a:noFill/>
          </a:ln>
        </p:spPr>
      </p:pic>
      <p:sp>
        <p:nvSpPr>
          <p:cNvPr id="297" name="Google Shape;297;p46"/>
          <p:cNvSpPr/>
          <p:nvPr/>
        </p:nvSpPr>
        <p:spPr>
          <a:xfrm>
            <a:off x="159300" y="2153889"/>
            <a:ext cx="7356900" cy="340986"/>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6"/>
          <p:cNvSpPr/>
          <p:nvPr/>
        </p:nvSpPr>
        <p:spPr>
          <a:xfrm>
            <a:off x="5001300" y="2494874"/>
            <a:ext cx="3366600" cy="1639365"/>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0000"/>
                </a:solidFill>
              </a:rPr>
              <a:t>The participant you want to ‘</a:t>
            </a:r>
            <a:r>
              <a:rPr lang="en" sz="1800" dirty="0" smtClean="0">
                <a:solidFill>
                  <a:srgbClr val="FF0000"/>
                </a:solidFill>
              </a:rPr>
              <a:t>prep</a:t>
            </a:r>
            <a:r>
              <a:rPr lang="en-US" sz="1800" dirty="0" smtClean="0">
                <a:solidFill>
                  <a:srgbClr val="FF0000"/>
                </a:solidFill>
              </a:rPr>
              <a:t>. Here it is designated as a bash variable, but you can simply use the sub ID (</a:t>
            </a:r>
            <a:r>
              <a:rPr lang="en-US" sz="1800" dirty="0" smtClean="0">
                <a:solidFill>
                  <a:srgbClr val="FF0000"/>
                </a:solidFill>
              </a:rPr>
              <a:t>in the BIDS folder)</a:t>
            </a:r>
            <a:endParaRPr sz="1800" dirty="0">
              <a:solidFill>
                <a:srgbClr val="FF0000"/>
              </a:solidFill>
            </a:endParaRPr>
          </a:p>
        </p:txBody>
      </p:sp>
      <p:cxnSp>
        <p:nvCxnSpPr>
          <p:cNvPr id="299" name="Google Shape;299;p46"/>
          <p:cNvCxnSpPr>
            <a:stCxn id="297" idx="2"/>
            <a:endCxn id="298" idx="1"/>
          </p:cNvCxnSpPr>
          <p:nvPr/>
        </p:nvCxnSpPr>
        <p:spPr>
          <a:xfrm>
            <a:off x="3837750" y="2494875"/>
            <a:ext cx="1163550" cy="819682"/>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05" name="Google Shape;305;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06" name="Google Shape;306;p47"/>
          <p:cNvPicPr preferRelativeResize="0"/>
          <p:nvPr/>
        </p:nvPicPr>
        <p:blipFill>
          <a:blip r:embed="rId3">
            <a:alphaModFix/>
          </a:blip>
          <a:stretch>
            <a:fillRect/>
          </a:stretch>
        </p:blipFill>
        <p:spPr>
          <a:xfrm>
            <a:off x="159300" y="1000075"/>
            <a:ext cx="8208725" cy="3796075"/>
          </a:xfrm>
          <a:prstGeom prst="rect">
            <a:avLst/>
          </a:prstGeom>
          <a:noFill/>
          <a:ln>
            <a:noFill/>
          </a:ln>
        </p:spPr>
      </p:pic>
      <p:sp>
        <p:nvSpPr>
          <p:cNvPr id="307" name="Google Shape;307;p47"/>
          <p:cNvSpPr/>
          <p:nvPr/>
        </p:nvSpPr>
        <p:spPr>
          <a:xfrm>
            <a:off x="159300" y="2243725"/>
            <a:ext cx="7356900" cy="486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7"/>
          <p:cNvSpPr/>
          <p:nvPr/>
        </p:nvSpPr>
        <p:spPr>
          <a:xfrm>
            <a:off x="5001450" y="3112100"/>
            <a:ext cx="3366600" cy="16831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0000"/>
                </a:solidFill>
              </a:rPr>
              <a:t>Working directory where you want intermediate files saved</a:t>
            </a:r>
            <a:r>
              <a:rPr lang="en" sz="1800" dirty="0" smtClean="0">
                <a:solidFill>
                  <a:srgbClr val="FF0000"/>
                </a:solidFill>
              </a:rPr>
              <a:t>.</a:t>
            </a:r>
            <a:r>
              <a:rPr lang="en-US" sz="1800" dirty="0" smtClean="0">
                <a:solidFill>
                  <a:srgbClr val="FF0000"/>
                </a:solidFill>
              </a:rPr>
              <a:t> This directory takes up tons of storage, so I recommend deleting the folder after you’ve run ‘Prep, and </a:t>
            </a:r>
            <a:r>
              <a:rPr lang="en-US" sz="1800" dirty="0" err="1" smtClean="0">
                <a:solidFill>
                  <a:srgbClr val="FF0000"/>
                </a:solidFill>
              </a:rPr>
              <a:t>QCed</a:t>
            </a:r>
            <a:r>
              <a:rPr lang="en-US" sz="1800" dirty="0" smtClean="0">
                <a:solidFill>
                  <a:srgbClr val="FF0000"/>
                </a:solidFill>
              </a:rPr>
              <a:t> the output</a:t>
            </a:r>
            <a:endParaRPr sz="1800" dirty="0">
              <a:solidFill>
                <a:srgbClr val="FF0000"/>
              </a:solidFill>
            </a:endParaRPr>
          </a:p>
        </p:txBody>
      </p:sp>
      <p:cxnSp>
        <p:nvCxnSpPr>
          <p:cNvPr id="309" name="Google Shape;309;p47"/>
          <p:cNvCxnSpPr>
            <a:stCxn id="307" idx="2"/>
            <a:endCxn id="308" idx="1"/>
          </p:cNvCxnSpPr>
          <p:nvPr/>
        </p:nvCxnSpPr>
        <p:spPr>
          <a:xfrm>
            <a:off x="3837750" y="2730025"/>
            <a:ext cx="1163700" cy="1223625"/>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fMRIprep usage via Singularity </a:t>
            </a:r>
            <a:r>
              <a:rPr lang="en" sz="1800" dirty="0"/>
              <a:t>(when it gets a little tricky)</a:t>
            </a:r>
            <a:endParaRPr sz="1800" dirty="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16" name="Google Shape;316;p48"/>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0492"/>
            <a:ext cx="9161191" cy="2531263"/>
          </a:xfrm>
          <a:prstGeom prst="rect">
            <a:avLst/>
          </a:prstGeom>
          <a:noFill/>
          <a:ln>
            <a:noFill/>
          </a:ln>
        </p:spPr>
      </p:pic>
      <p:sp>
        <p:nvSpPr>
          <p:cNvPr id="317" name="Google Shape;317;p48"/>
          <p:cNvSpPr/>
          <p:nvPr/>
        </p:nvSpPr>
        <p:spPr>
          <a:xfrm>
            <a:off x="121946" y="1709630"/>
            <a:ext cx="9022054" cy="333855"/>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8"/>
          <p:cNvSpPr/>
          <p:nvPr/>
        </p:nvSpPr>
        <p:spPr>
          <a:xfrm>
            <a:off x="2008603" y="2044309"/>
            <a:ext cx="6746636" cy="3099191"/>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lvl="0"/>
            <a:r>
              <a:rPr lang="en-US" sz="1800" dirty="0" smtClean="0">
                <a:solidFill>
                  <a:srgbClr val="FF0000"/>
                </a:solidFill>
              </a:rPr>
              <a:t>Starting with v1.4.1, you can choose what templates you want the output data normalized to. For the skull strip template, I recommend </a:t>
            </a:r>
            <a:r>
              <a:rPr lang="en-US" sz="1800" dirty="0">
                <a:solidFill>
                  <a:srgbClr val="FF0000"/>
                </a:solidFill>
              </a:rPr>
              <a:t>sticking with </a:t>
            </a:r>
            <a:r>
              <a:rPr lang="en-US" sz="1800" dirty="0" smtClean="0">
                <a:solidFill>
                  <a:srgbClr val="FF0000"/>
                </a:solidFill>
              </a:rPr>
              <a:t>MNI152NLin2009cAsym, but you can choose from a number of spaces for normalization (including pediatric templates!). Here I’m having it output to the MNILin2009 template in 2mm resolution and the newer MNI template. Also, T1w indicates that I also want it in native space, and fsaverage5 means to the </a:t>
            </a:r>
            <a:r>
              <a:rPr lang="en-US" sz="1800" dirty="0" err="1" smtClean="0">
                <a:solidFill>
                  <a:srgbClr val="FF0000"/>
                </a:solidFill>
              </a:rPr>
              <a:t>freesurfer</a:t>
            </a:r>
            <a:r>
              <a:rPr lang="en-US" sz="1800" dirty="0" smtClean="0">
                <a:solidFill>
                  <a:srgbClr val="FF0000"/>
                </a:solidFill>
              </a:rPr>
              <a:t> mesh. Full list </a:t>
            </a:r>
            <a:r>
              <a:rPr lang="en-US" sz="1800" dirty="0">
                <a:solidFill>
                  <a:srgbClr val="FF0000"/>
                </a:solidFill>
              </a:rPr>
              <a:t>of templates: https://</a:t>
            </a:r>
            <a:r>
              <a:rPr lang="en-US" sz="1800" dirty="0" err="1">
                <a:solidFill>
                  <a:srgbClr val="FF0000"/>
                </a:solidFill>
              </a:rPr>
              <a:t>github.com</a:t>
            </a:r>
            <a:r>
              <a:rPr lang="en-US" sz="1800" dirty="0">
                <a:solidFill>
                  <a:srgbClr val="FF0000"/>
                </a:solidFill>
              </a:rPr>
              <a:t>/</a:t>
            </a:r>
            <a:r>
              <a:rPr lang="en-US" sz="1800" dirty="0" err="1">
                <a:solidFill>
                  <a:srgbClr val="FF0000"/>
                </a:solidFill>
              </a:rPr>
              <a:t>templateflow</a:t>
            </a:r>
            <a:r>
              <a:rPr lang="en-US" sz="1800" dirty="0">
                <a:solidFill>
                  <a:srgbClr val="FF0000"/>
                </a:solidFill>
              </a:rPr>
              <a:t>/</a:t>
            </a:r>
            <a:r>
              <a:rPr lang="en-US" sz="1800" dirty="0" err="1">
                <a:solidFill>
                  <a:srgbClr val="FF0000"/>
                </a:solidFill>
              </a:rPr>
              <a:t>templateflow</a:t>
            </a:r>
            <a:endParaRPr sz="1800" dirty="0">
              <a:solidFill>
                <a:srgbClr val="FF0000"/>
              </a:solidFill>
            </a:endParaRPr>
          </a:p>
        </p:txBody>
      </p:sp>
      <p:cxnSp>
        <p:nvCxnSpPr>
          <p:cNvPr id="319" name="Google Shape;319;p48"/>
          <p:cNvCxnSpPr>
            <a:endCxn id="318" idx="1"/>
          </p:cNvCxnSpPr>
          <p:nvPr/>
        </p:nvCxnSpPr>
        <p:spPr>
          <a:xfrm>
            <a:off x="855276" y="2008800"/>
            <a:ext cx="1153327" cy="1585105"/>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25" name="Google Shape;325;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26" name="Google Shape;326;p49"/>
          <p:cNvPicPr preferRelativeResize="0"/>
          <p:nvPr/>
        </p:nvPicPr>
        <p:blipFill>
          <a:blip r:embed="rId3">
            <a:alphaModFix/>
          </a:blip>
          <a:stretch>
            <a:fillRect/>
          </a:stretch>
        </p:blipFill>
        <p:spPr>
          <a:xfrm>
            <a:off x="159300" y="1000075"/>
            <a:ext cx="8208725" cy="3796075"/>
          </a:xfrm>
          <a:prstGeom prst="rect">
            <a:avLst/>
          </a:prstGeom>
          <a:noFill/>
          <a:ln>
            <a:noFill/>
          </a:ln>
        </p:spPr>
      </p:pic>
      <p:sp>
        <p:nvSpPr>
          <p:cNvPr id="327" name="Google Shape;327;p49"/>
          <p:cNvSpPr/>
          <p:nvPr/>
        </p:nvSpPr>
        <p:spPr>
          <a:xfrm>
            <a:off x="159300" y="2827525"/>
            <a:ext cx="7356900" cy="486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9"/>
          <p:cNvSpPr/>
          <p:nvPr/>
        </p:nvSpPr>
        <p:spPr>
          <a:xfrm>
            <a:off x="5001449" y="1023840"/>
            <a:ext cx="3991905" cy="400464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0000"/>
                </a:solidFill>
              </a:rPr>
              <a:t>Use AROMA (optional</a:t>
            </a:r>
            <a:r>
              <a:rPr lang="en" sz="1800" dirty="0" smtClean="0">
                <a:solidFill>
                  <a:srgbClr val="FF0000"/>
                </a:solidFill>
              </a:rPr>
              <a:t>)</a:t>
            </a:r>
            <a:r>
              <a:rPr lang="en-US" sz="1800" dirty="0" smtClean="0">
                <a:solidFill>
                  <a:srgbClr val="FF0000"/>
                </a:solidFill>
              </a:rPr>
              <a:t>. I highly recommend this for univariate analysis. </a:t>
            </a:r>
            <a:r>
              <a:rPr lang="en-US" sz="1800" dirty="0" smtClean="0">
                <a:solidFill>
                  <a:srgbClr val="FF0000"/>
                </a:solidFill>
              </a:rPr>
              <a:t>Briefly, automatic removal of motion artifact (AROMA) is an ICA paired with machine learning approach to removing motion effects, and gives you really boosted, gorgeous univariate results. Using this precludes the need to include motion regressors at the modeling stage. This approach involves a smoothing step, so is not recommended for pattern based analyses.</a:t>
            </a:r>
            <a:endParaRPr sz="1800" dirty="0">
              <a:solidFill>
                <a:srgbClr val="FF0000"/>
              </a:solidFill>
            </a:endParaRPr>
          </a:p>
        </p:txBody>
      </p:sp>
      <p:cxnSp>
        <p:nvCxnSpPr>
          <p:cNvPr id="329" name="Google Shape;329;p49"/>
          <p:cNvCxnSpPr>
            <a:stCxn id="327" idx="2"/>
            <a:endCxn id="328" idx="1"/>
          </p:cNvCxnSpPr>
          <p:nvPr/>
        </p:nvCxnSpPr>
        <p:spPr>
          <a:xfrm flipV="1">
            <a:off x="3837750" y="3026160"/>
            <a:ext cx="1163699" cy="287665"/>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35" name="Google Shape;335;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36" name="Google Shape;336;p50"/>
          <p:cNvPicPr preferRelativeResize="0"/>
          <p:nvPr/>
        </p:nvPicPr>
        <p:blipFill>
          <a:blip r:embed="rId3">
            <a:alphaModFix/>
          </a:blip>
          <a:stretch>
            <a:fillRect/>
          </a:stretch>
        </p:blipFill>
        <p:spPr>
          <a:xfrm>
            <a:off x="159300" y="1000075"/>
            <a:ext cx="8208725" cy="3796075"/>
          </a:xfrm>
          <a:prstGeom prst="rect">
            <a:avLst/>
          </a:prstGeom>
          <a:noFill/>
          <a:ln>
            <a:noFill/>
          </a:ln>
        </p:spPr>
      </p:pic>
      <p:sp>
        <p:nvSpPr>
          <p:cNvPr id="337" name="Google Shape;337;p50"/>
          <p:cNvSpPr/>
          <p:nvPr/>
        </p:nvSpPr>
        <p:spPr>
          <a:xfrm>
            <a:off x="159300" y="3018575"/>
            <a:ext cx="7356900" cy="8022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0"/>
          <p:cNvSpPr/>
          <p:nvPr/>
        </p:nvSpPr>
        <p:spPr>
          <a:xfrm>
            <a:off x="4380049" y="997920"/>
            <a:ext cx="3585101" cy="195833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0000"/>
                </a:solidFill>
              </a:rPr>
              <a:t>Hardware specifications </a:t>
            </a:r>
            <a:r>
              <a:rPr lang="en-US" sz="1800" dirty="0" smtClean="0">
                <a:solidFill>
                  <a:srgbClr val="FF0000"/>
                </a:solidFill>
              </a:rPr>
              <a:t>based on the hardware available on the machine you are running this on. If you allocate more specs than is available, the program will crash.</a:t>
            </a:r>
            <a:endParaRPr sz="1800" dirty="0">
              <a:solidFill>
                <a:srgbClr val="FF0000"/>
              </a:solidFill>
            </a:endParaRPr>
          </a:p>
        </p:txBody>
      </p:sp>
      <p:cxnSp>
        <p:nvCxnSpPr>
          <p:cNvPr id="339" name="Google Shape;339;p50"/>
          <p:cNvCxnSpPr>
            <a:stCxn id="337" idx="0"/>
            <a:endCxn id="338" idx="1"/>
          </p:cNvCxnSpPr>
          <p:nvPr/>
        </p:nvCxnSpPr>
        <p:spPr>
          <a:xfrm flipV="1">
            <a:off x="3837750" y="1977085"/>
            <a:ext cx="542299" cy="104149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45" name="Google Shape;345;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46" name="Google Shape;346;p51"/>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00" y="1764064"/>
            <a:ext cx="9026013" cy="2493913"/>
          </a:xfrm>
          <a:prstGeom prst="rect">
            <a:avLst/>
          </a:prstGeom>
          <a:noFill/>
          <a:ln>
            <a:noFill/>
          </a:ln>
        </p:spPr>
      </p:pic>
      <p:sp>
        <p:nvSpPr>
          <p:cNvPr id="347" name="Google Shape;347;p51"/>
          <p:cNvSpPr/>
          <p:nvPr/>
        </p:nvSpPr>
        <p:spPr>
          <a:xfrm>
            <a:off x="184202" y="3525452"/>
            <a:ext cx="7356900" cy="597611"/>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1"/>
          <p:cNvSpPr/>
          <p:nvPr/>
        </p:nvSpPr>
        <p:spPr>
          <a:xfrm>
            <a:off x="4080045" y="1064621"/>
            <a:ext cx="4299749" cy="230939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0000"/>
                </a:solidFill>
              </a:rPr>
              <a:t>Cifti output </a:t>
            </a:r>
            <a:r>
              <a:rPr lang="en-US" sz="1800" dirty="0" smtClean="0">
                <a:solidFill>
                  <a:srgbClr val="FF0000"/>
                </a:solidFill>
              </a:rPr>
              <a:t>is the human </a:t>
            </a:r>
            <a:r>
              <a:rPr lang="en-US" sz="1800" dirty="0" err="1" smtClean="0">
                <a:solidFill>
                  <a:srgbClr val="FF0000"/>
                </a:solidFill>
              </a:rPr>
              <a:t>connectome</a:t>
            </a:r>
            <a:r>
              <a:rPr lang="en-US" sz="1800" dirty="0" smtClean="0">
                <a:solidFill>
                  <a:srgbClr val="FF0000"/>
                </a:solidFill>
              </a:rPr>
              <a:t> project file format, and great for surface based analyses</a:t>
            </a:r>
            <a:r>
              <a:rPr lang="en" sz="1800" dirty="0" smtClean="0">
                <a:solidFill>
                  <a:srgbClr val="FF0000"/>
                </a:solidFill>
              </a:rPr>
              <a:t>. </a:t>
            </a:r>
            <a:r>
              <a:rPr lang="en-US" sz="1800" dirty="0" smtClean="0">
                <a:solidFill>
                  <a:srgbClr val="FF0000"/>
                </a:solidFill>
              </a:rPr>
              <a:t>I skip bids validation because I don</a:t>
            </a:r>
            <a:r>
              <a:rPr lang="mr-IN" sz="1800" dirty="0" smtClean="0">
                <a:solidFill>
                  <a:srgbClr val="FF0000"/>
                </a:solidFill>
              </a:rPr>
              <a:t>’</a:t>
            </a:r>
            <a:r>
              <a:rPr lang="en-US" sz="1800" dirty="0" smtClean="0">
                <a:solidFill>
                  <a:srgbClr val="FF0000"/>
                </a:solidFill>
              </a:rPr>
              <a:t>t have the timing files there. Finally, no-</a:t>
            </a:r>
            <a:r>
              <a:rPr lang="en-US" sz="1800" dirty="0" err="1" smtClean="0">
                <a:solidFill>
                  <a:srgbClr val="FF0000"/>
                </a:solidFill>
              </a:rPr>
              <a:t>submm</a:t>
            </a:r>
            <a:r>
              <a:rPr lang="en-US" sz="1800" dirty="0" smtClean="0">
                <a:solidFill>
                  <a:srgbClr val="FF0000"/>
                </a:solidFill>
              </a:rPr>
              <a:t>-recon is recommended to speed up processing. Even </a:t>
            </a:r>
            <a:r>
              <a:rPr lang="en-US" sz="1800" dirty="0" err="1" smtClean="0">
                <a:solidFill>
                  <a:srgbClr val="FF0000"/>
                </a:solidFill>
              </a:rPr>
              <a:t>freesurfer</a:t>
            </a:r>
            <a:r>
              <a:rPr lang="en-US" sz="1800" dirty="0" smtClean="0">
                <a:solidFill>
                  <a:srgbClr val="FF0000"/>
                </a:solidFill>
              </a:rPr>
              <a:t> recommends against it if your T1 is higher resolution than .75 mm</a:t>
            </a:r>
            <a:endParaRPr sz="1800" dirty="0">
              <a:solidFill>
                <a:srgbClr val="FF0000"/>
              </a:solidFill>
            </a:endParaRPr>
          </a:p>
        </p:txBody>
      </p:sp>
      <p:cxnSp>
        <p:nvCxnSpPr>
          <p:cNvPr id="349" name="Google Shape;349;p51"/>
          <p:cNvCxnSpPr>
            <a:stCxn id="347" idx="0"/>
            <a:endCxn id="348" idx="1"/>
          </p:cNvCxnSpPr>
          <p:nvPr/>
        </p:nvCxnSpPr>
        <p:spPr>
          <a:xfrm flipV="1">
            <a:off x="3862652" y="2219316"/>
            <a:ext cx="217393" cy="1306136"/>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55" name="Google Shape;355;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56" name="Google Shape;356;p52"/>
          <p:cNvPicPr preferRelativeResize="0"/>
          <p:nvPr/>
        </p:nvPicPr>
        <p:blipFill>
          <a:blip r:embed="rId3">
            <a:alphaModFix/>
          </a:blip>
          <a:stretch>
            <a:fillRect/>
          </a:stretch>
        </p:blipFill>
        <p:spPr>
          <a:xfrm>
            <a:off x="159300" y="1000075"/>
            <a:ext cx="8208725" cy="3796075"/>
          </a:xfrm>
          <a:prstGeom prst="rect">
            <a:avLst/>
          </a:prstGeom>
          <a:noFill/>
          <a:ln>
            <a:noFill/>
          </a:ln>
        </p:spPr>
      </p:pic>
      <p:sp>
        <p:nvSpPr>
          <p:cNvPr id="357" name="Google Shape;357;p52"/>
          <p:cNvSpPr/>
          <p:nvPr/>
        </p:nvSpPr>
        <p:spPr>
          <a:xfrm>
            <a:off x="159300" y="4364925"/>
            <a:ext cx="7356900" cy="5727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2"/>
          <p:cNvSpPr/>
          <p:nvPr/>
        </p:nvSpPr>
        <p:spPr>
          <a:xfrm>
            <a:off x="5001450" y="1152475"/>
            <a:ext cx="2963700" cy="25545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0000"/>
                </a:solidFill>
              </a:rPr>
              <a:t>This is the last </a:t>
            </a:r>
            <a:r>
              <a:rPr lang="en" sz="1800" dirty="0" smtClean="0">
                <a:solidFill>
                  <a:srgbClr val="FF0000"/>
                </a:solidFill>
              </a:rPr>
              <a:t>where </a:t>
            </a:r>
            <a:r>
              <a:rPr lang="en" sz="1800" dirty="0">
                <a:solidFill>
                  <a:srgbClr val="FF0000"/>
                </a:solidFill>
              </a:rPr>
              <a:t>you need to specify the path to the freesurfer license using the within container path. You can download a FS license for free from their website.  </a:t>
            </a:r>
            <a:endParaRPr sz="1800" dirty="0">
              <a:solidFill>
                <a:srgbClr val="FF0000"/>
              </a:solidFill>
            </a:endParaRPr>
          </a:p>
        </p:txBody>
      </p:sp>
      <p:cxnSp>
        <p:nvCxnSpPr>
          <p:cNvPr id="359" name="Google Shape;359;p52"/>
          <p:cNvCxnSpPr>
            <a:stCxn id="357" idx="0"/>
            <a:endCxn id="358" idx="1"/>
          </p:cNvCxnSpPr>
          <p:nvPr/>
        </p:nvCxnSpPr>
        <p:spPr>
          <a:xfrm rot="10800000" flipH="1">
            <a:off x="3837750" y="2429625"/>
            <a:ext cx="1163700" cy="19353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rgbClr val="800000"/>
                </a:solidFill>
              </a:rPr>
              <a:t>BIDS: </a:t>
            </a:r>
            <a:r>
              <a:rPr lang="en" b="1" dirty="0">
                <a:solidFill>
                  <a:schemeClr val="tx1"/>
                </a:solidFill>
              </a:rPr>
              <a:t>WHY </a:t>
            </a:r>
            <a:r>
              <a:rPr lang="en" sz="1800" b="1" dirty="0">
                <a:solidFill>
                  <a:schemeClr val="tx1"/>
                </a:solidFill>
              </a:rPr>
              <a:t>(TF are you boring us with data organization)</a:t>
            </a:r>
            <a:r>
              <a:rPr lang="en" b="1" dirty="0">
                <a:solidFill>
                  <a:schemeClr val="tx1"/>
                </a:solidFill>
              </a:rPr>
              <a:t>?</a:t>
            </a:r>
            <a:endParaRPr b="1" dirty="0">
              <a:solidFill>
                <a:schemeClr val="tx1"/>
              </a:solidFill>
            </a:endParaRPr>
          </a:p>
          <a:p>
            <a:pPr marL="0" lvl="0" indent="0" algn="l" rtl="0">
              <a:spcBef>
                <a:spcPts val="0"/>
              </a:spcBef>
              <a:spcAft>
                <a:spcPts val="0"/>
              </a:spcAft>
              <a:buNone/>
            </a:pPr>
            <a:endParaRPr dirty="0"/>
          </a:p>
        </p:txBody>
      </p:sp>
      <p:sp>
        <p:nvSpPr>
          <p:cNvPr id="80" name="Google Shape;80;p17"/>
          <p:cNvSpPr txBox="1">
            <a:spLocks noGrp="1"/>
          </p:cNvSpPr>
          <p:nvPr>
            <p:ph type="body" idx="1"/>
          </p:nvPr>
        </p:nvSpPr>
        <p:spPr>
          <a:xfrm>
            <a:off x="21978" y="1030375"/>
            <a:ext cx="9144000" cy="37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dirty="0"/>
              <a:t>Standardization of how brain imaging data is (or should be) organized!</a:t>
            </a:r>
            <a:endParaRPr sz="2200" dirty="0"/>
          </a:p>
          <a:p>
            <a:pPr marL="457200" lvl="0" indent="-381000" algn="l" rtl="0">
              <a:spcBef>
                <a:spcPts val="1600"/>
              </a:spcBef>
              <a:spcAft>
                <a:spcPts val="0"/>
              </a:spcAft>
              <a:buSzPts val="2400"/>
              <a:buChar char="●"/>
            </a:pPr>
            <a:r>
              <a:rPr lang="en" sz="2400" dirty="0"/>
              <a:t>Reproducibility &amp; replicability</a:t>
            </a:r>
            <a:endParaRPr sz="2400" dirty="0"/>
          </a:p>
          <a:p>
            <a:pPr marL="457200" lvl="0" indent="-381000" algn="l" rtl="0">
              <a:spcBef>
                <a:spcPts val="0"/>
              </a:spcBef>
              <a:spcAft>
                <a:spcPts val="0"/>
              </a:spcAft>
              <a:buSzPts val="2400"/>
              <a:buChar char="●"/>
            </a:pPr>
            <a:r>
              <a:rPr lang="en" sz="2400" dirty="0"/>
              <a:t>Better documentation</a:t>
            </a:r>
            <a:endParaRPr sz="2400" dirty="0"/>
          </a:p>
          <a:p>
            <a:pPr marL="457200" lvl="0" indent="-381000" algn="l" rtl="0">
              <a:spcBef>
                <a:spcPts val="0"/>
              </a:spcBef>
              <a:spcAft>
                <a:spcPts val="0"/>
              </a:spcAft>
              <a:buSzPts val="2400"/>
              <a:buChar char="●"/>
            </a:pPr>
            <a:r>
              <a:rPr lang="en" sz="2400" dirty="0"/>
              <a:t>Easy data sharing </a:t>
            </a:r>
            <a:endParaRPr sz="2400" dirty="0"/>
          </a:p>
          <a:p>
            <a:pPr marL="914400" lvl="1" indent="-381000" algn="l" rtl="0">
              <a:spcBef>
                <a:spcPts val="0"/>
              </a:spcBef>
              <a:spcAft>
                <a:spcPts val="0"/>
              </a:spcAft>
              <a:buSzPts val="2400"/>
              <a:buChar char="○"/>
            </a:pPr>
            <a:r>
              <a:rPr lang="en" sz="2400" dirty="0" smtClean="0"/>
              <a:t>Open</a:t>
            </a:r>
            <a:r>
              <a:rPr lang="en-US" sz="2400" dirty="0" smtClean="0"/>
              <a:t>fMRI</a:t>
            </a:r>
            <a:r>
              <a:rPr lang="en" sz="2400" dirty="0" smtClean="0"/>
              <a:t>.org</a:t>
            </a:r>
            <a:r>
              <a:rPr lang="en-US" sz="2400" dirty="0" smtClean="0"/>
              <a:t>, </a:t>
            </a:r>
            <a:r>
              <a:rPr lang="en-US" sz="2400" dirty="0" err="1" smtClean="0"/>
              <a:t>OpenNeuro.org</a:t>
            </a:r>
            <a:r>
              <a:rPr lang="en-US" sz="2400" dirty="0" smtClean="0"/>
              <a:t>,</a:t>
            </a:r>
            <a:r>
              <a:rPr lang="en" sz="2400" dirty="0" smtClean="0"/>
              <a:t> &amp; </a:t>
            </a:r>
            <a:r>
              <a:rPr lang="en" sz="2400" dirty="0"/>
              <a:t>future of fMRI databases at NIH!)</a:t>
            </a:r>
            <a:endParaRPr sz="2400" dirty="0"/>
          </a:p>
          <a:p>
            <a:pPr marL="914400" lvl="1" indent="-381000" algn="l" rtl="0">
              <a:spcBef>
                <a:spcPts val="0"/>
              </a:spcBef>
              <a:spcAft>
                <a:spcPts val="0"/>
              </a:spcAft>
              <a:buSzPts val="2400"/>
              <a:buChar char="○"/>
            </a:pPr>
            <a:r>
              <a:rPr lang="en" sz="2400" dirty="0"/>
              <a:t>Open science best practices</a:t>
            </a:r>
            <a:endParaRPr sz="2400" dirty="0"/>
          </a:p>
          <a:p>
            <a:pPr marL="457200" lvl="0" indent="-381000" algn="l" rtl="0">
              <a:spcBef>
                <a:spcPts val="0"/>
              </a:spcBef>
              <a:spcAft>
                <a:spcPts val="0"/>
              </a:spcAft>
              <a:buSzPts val="2400"/>
              <a:buChar char="●"/>
            </a:pPr>
            <a:r>
              <a:rPr lang="en" sz="2400" dirty="0"/>
              <a:t>Machine readable = easier automation!</a:t>
            </a:r>
            <a:endParaRPr sz="2400" dirty="0"/>
          </a:p>
          <a:p>
            <a:pPr marL="914400" lvl="1" indent="-381000" algn="l" rtl="0">
              <a:spcBef>
                <a:spcPts val="0"/>
              </a:spcBef>
              <a:spcAft>
                <a:spcPts val="0"/>
              </a:spcAft>
              <a:buSzPts val="2400"/>
              <a:buChar char="○"/>
            </a:pPr>
            <a:r>
              <a:rPr lang="en" sz="2400" dirty="0"/>
              <a:t>So many plug &amp; play BIDS compatible apps </a:t>
            </a:r>
            <a:r>
              <a:rPr lang="en" sz="1800" dirty="0"/>
              <a:t>(like fmriprep;)</a:t>
            </a:r>
            <a:endParaRPr sz="18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3"/>
          <p:cNvSpPr txBox="1">
            <a:spLocks noGrp="1"/>
          </p:cNvSpPr>
          <p:nvPr>
            <p:ph type="title"/>
          </p:nvPr>
        </p:nvSpPr>
        <p:spPr>
          <a:xfrm>
            <a:off x="90625" y="106050"/>
            <a:ext cx="3490800" cy="22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Putting it all </a:t>
            </a:r>
            <a:r>
              <a:rPr lang="en" dirty="0" smtClean="0"/>
              <a:t>together</a:t>
            </a:r>
            <a:r>
              <a:rPr lang="en-US" dirty="0" smtClean="0"/>
              <a:t> in a script</a:t>
            </a:r>
            <a:r>
              <a:rPr lang="en" dirty="0" smtClean="0"/>
              <a:t> </a:t>
            </a:r>
            <a:endParaRPr dirty="0"/>
          </a:p>
        </p:txBody>
      </p:sp>
      <p:sp>
        <p:nvSpPr>
          <p:cNvPr id="365" name="Google Shape;365;p53"/>
          <p:cNvSpPr txBox="1">
            <a:spLocks noGrp="1"/>
          </p:cNvSpPr>
          <p:nvPr>
            <p:ph type="body" idx="1"/>
          </p:nvPr>
        </p:nvSpPr>
        <p:spPr>
          <a:xfrm>
            <a:off x="311700" y="1856975"/>
            <a:ext cx="3726600" cy="31836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You can reference the </a:t>
            </a:r>
            <a:r>
              <a:rPr lang="en" dirty="0" smtClean="0"/>
              <a:t>fmriprep_job_script_example.sh</a:t>
            </a:r>
            <a:r>
              <a:rPr lang="en-US" dirty="0"/>
              <a:t> </a:t>
            </a:r>
            <a:r>
              <a:rPr lang="en-US" dirty="0" smtClean="0"/>
              <a:t>I’ve added to the repository that corresponds with the lines of code I just went over in the previous slides.</a:t>
            </a:r>
            <a:endParaRPr dirty="0"/>
          </a:p>
        </p:txBody>
      </p:sp>
      <p:pic>
        <p:nvPicPr>
          <p:cNvPr id="366" name="Google Shape;366;p53"/>
          <p:cNvPicPr preferRelativeResize="0"/>
          <p:nvPr/>
        </p:nvPicPr>
        <p:blipFill>
          <a:blip r:embed="rId3">
            <a:alphaModFix/>
          </a:blip>
          <a:stretch>
            <a:fillRect/>
          </a:stretch>
        </p:blipFill>
        <p:spPr>
          <a:xfrm>
            <a:off x="4420045" y="0"/>
            <a:ext cx="4135761"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4"/>
          <p:cNvSpPr txBox="1">
            <a:spLocks noGrp="1"/>
          </p:cNvSpPr>
          <p:nvPr>
            <p:ph type="title"/>
          </p:nvPr>
        </p:nvSpPr>
        <p:spPr>
          <a:xfrm>
            <a:off x="61875" y="51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on fieldmaps</a:t>
            </a:r>
            <a:endParaRPr/>
          </a:p>
        </p:txBody>
      </p:sp>
      <p:sp>
        <p:nvSpPr>
          <p:cNvPr id="372" name="Google Shape;372;p54"/>
          <p:cNvSpPr txBox="1">
            <a:spLocks noGrp="1"/>
          </p:cNvSpPr>
          <p:nvPr>
            <p:ph type="body" idx="1"/>
          </p:nvPr>
        </p:nvSpPr>
        <p:spPr>
          <a:xfrm>
            <a:off x="150025" y="623700"/>
            <a:ext cx="3902700" cy="437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t>fMRIprep can do fieldmap correction in a few different ways. </a:t>
            </a:r>
          </a:p>
          <a:p>
            <a:pPr marL="342900" lvl="0" algn="l" rtl="0">
              <a:spcBef>
                <a:spcPts val="0"/>
              </a:spcBef>
              <a:spcAft>
                <a:spcPts val="1600"/>
              </a:spcAft>
              <a:buFont typeface="+mj-lt"/>
              <a:buAutoNum type="arabicPeriod"/>
            </a:pPr>
            <a:r>
              <a:rPr lang="en-US" dirty="0" smtClean="0"/>
              <a:t>If you have the traditional double-echo </a:t>
            </a:r>
            <a:r>
              <a:rPr lang="en-US" dirty="0" err="1" smtClean="0"/>
              <a:t>fieldmaps</a:t>
            </a:r>
            <a:endParaRPr lang="en-US" dirty="0" smtClean="0"/>
          </a:p>
          <a:p>
            <a:pPr marL="342900" lvl="0" algn="l" rtl="0">
              <a:spcBef>
                <a:spcPts val="0"/>
              </a:spcBef>
              <a:spcAft>
                <a:spcPts val="1600"/>
              </a:spcAft>
              <a:buFont typeface="+mj-lt"/>
              <a:buAutoNum type="arabicPeriod"/>
            </a:pPr>
            <a:r>
              <a:rPr lang="en-US" dirty="0" smtClean="0"/>
              <a:t>If you have th</a:t>
            </a:r>
            <a:r>
              <a:rPr lang="en-US" dirty="0" smtClean="0"/>
              <a:t>e opposite phase encoding direction </a:t>
            </a:r>
            <a:r>
              <a:rPr lang="en-US" dirty="0" err="1" smtClean="0"/>
              <a:t>fieldmaps</a:t>
            </a:r>
            <a:endParaRPr lang="en-US" dirty="0" smtClean="0"/>
          </a:p>
          <a:p>
            <a:pPr marL="342900" lvl="0" algn="l" rtl="0">
              <a:spcBef>
                <a:spcPts val="0"/>
              </a:spcBef>
              <a:spcAft>
                <a:spcPts val="1600"/>
              </a:spcAft>
              <a:buFont typeface="+mj-lt"/>
              <a:buAutoNum type="arabicPeriod"/>
            </a:pPr>
            <a:r>
              <a:rPr lang="en-US" dirty="0" smtClean="0"/>
              <a:t>And a a fieldmap-less distortion correction. </a:t>
            </a:r>
          </a:p>
        </p:txBody>
      </p:sp>
      <p:pic>
        <p:nvPicPr>
          <p:cNvPr id="373" name="Google Shape;373;p54"/>
          <p:cNvPicPr preferRelativeResize="0"/>
          <p:nvPr/>
        </p:nvPicPr>
        <p:blipFill>
          <a:blip r:embed="rId3">
            <a:alphaModFix/>
          </a:blip>
          <a:stretch>
            <a:fillRect/>
          </a:stretch>
        </p:blipFill>
        <p:spPr>
          <a:xfrm>
            <a:off x="4052650" y="51000"/>
            <a:ext cx="5146401" cy="50162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55"/>
          <p:cNvPicPr preferRelativeResize="0"/>
          <p:nvPr/>
        </p:nvPicPr>
        <p:blipFill>
          <a:blip r:embed="rId3">
            <a:alphaModFix/>
          </a:blip>
          <a:stretch>
            <a:fillRect/>
          </a:stretch>
        </p:blipFill>
        <p:spPr>
          <a:xfrm>
            <a:off x="1284670" y="0"/>
            <a:ext cx="6574659" cy="5143500"/>
          </a:xfrm>
          <a:prstGeom prst="rect">
            <a:avLst/>
          </a:prstGeom>
          <a:noFill/>
          <a:ln>
            <a:noFill/>
          </a:ln>
        </p:spPr>
      </p:pic>
      <p:sp>
        <p:nvSpPr>
          <p:cNvPr id="379" name="Google Shape;379;p55"/>
          <p:cNvSpPr txBox="1">
            <a:spLocks noGrp="1"/>
          </p:cNvSpPr>
          <p:nvPr>
            <p:ph type="title"/>
          </p:nvPr>
        </p:nvSpPr>
        <p:spPr>
          <a:xfrm rot="-5400000">
            <a:off x="-1743050" y="2246625"/>
            <a:ext cx="5015700" cy="6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fMRIprep outputs: Folder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7"/>
          <p:cNvSpPr txBox="1">
            <a:spLocks noGrp="1"/>
          </p:cNvSpPr>
          <p:nvPr>
            <p:ph type="title"/>
          </p:nvPr>
        </p:nvSpPr>
        <p:spPr>
          <a:xfrm>
            <a:off x="159300" y="-88375"/>
            <a:ext cx="47118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Naming conventions (similar to BIDS):</a:t>
            </a:r>
            <a:endParaRPr/>
          </a:p>
          <a:p>
            <a:pPr marL="0" lvl="0" indent="0" algn="l" rtl="0">
              <a:spcBef>
                <a:spcPts val="0"/>
              </a:spcBef>
              <a:spcAft>
                <a:spcPts val="0"/>
              </a:spcAft>
              <a:buNone/>
            </a:pPr>
            <a:endParaRPr/>
          </a:p>
        </p:txBody>
      </p:sp>
      <p:sp>
        <p:nvSpPr>
          <p:cNvPr id="391" name="Google Shape;391;p57"/>
          <p:cNvSpPr txBox="1">
            <a:spLocks noGrp="1"/>
          </p:cNvSpPr>
          <p:nvPr>
            <p:ph type="body" idx="1"/>
          </p:nvPr>
        </p:nvSpPr>
        <p:spPr>
          <a:xfrm>
            <a:off x="-75" y="753300"/>
            <a:ext cx="5023500" cy="401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a:t>All file names start first with the sub-&lt;subjectid&gt;, followed by an underscore. E.g. </a:t>
            </a:r>
            <a:r>
              <a:rPr lang="en" sz="1500" b="1"/>
              <a:t>sub-JAM057_ </a:t>
            </a:r>
            <a:r>
              <a:rPr lang="en" sz="1500"/>
              <a:t>  </a:t>
            </a:r>
            <a:endParaRPr sz="1500"/>
          </a:p>
          <a:p>
            <a:pPr marL="0" lvl="0" indent="0" algn="l" rtl="0">
              <a:lnSpc>
                <a:spcPct val="100000"/>
              </a:lnSpc>
              <a:spcBef>
                <a:spcPts val="1600"/>
              </a:spcBef>
              <a:spcAft>
                <a:spcPts val="0"/>
              </a:spcAft>
              <a:buNone/>
            </a:pPr>
            <a:r>
              <a:rPr lang="en" sz="1500"/>
              <a:t>anat/: </a:t>
            </a:r>
            <a:endParaRPr sz="1500"/>
          </a:p>
          <a:p>
            <a:pPr marL="0" lvl="0" indent="0" algn="l" rtl="0">
              <a:lnSpc>
                <a:spcPct val="100000"/>
              </a:lnSpc>
              <a:spcBef>
                <a:spcPts val="1600"/>
              </a:spcBef>
              <a:spcAft>
                <a:spcPts val="0"/>
              </a:spcAft>
              <a:buNone/>
            </a:pPr>
            <a:r>
              <a:rPr lang="en" sz="1500"/>
              <a:t>‘desc’ indicates native space</a:t>
            </a:r>
            <a:endParaRPr sz="1500"/>
          </a:p>
          <a:p>
            <a:pPr marL="0" lvl="0" indent="0" algn="l" rtl="0">
              <a:lnSpc>
                <a:spcPct val="100000"/>
              </a:lnSpc>
              <a:spcBef>
                <a:spcPts val="1600"/>
              </a:spcBef>
              <a:spcAft>
                <a:spcPts val="0"/>
              </a:spcAft>
              <a:buNone/>
            </a:pPr>
            <a:r>
              <a:rPr lang="en" sz="1500"/>
              <a:t>‘preproc’ indicates preprocessed (INU in this case)</a:t>
            </a:r>
            <a:endParaRPr sz="1500"/>
          </a:p>
          <a:p>
            <a:pPr marL="0" lvl="0" indent="0" algn="l" rtl="0">
              <a:lnSpc>
                <a:spcPct val="100000"/>
              </a:lnSpc>
              <a:spcBef>
                <a:spcPts val="1600"/>
              </a:spcBef>
              <a:spcAft>
                <a:spcPts val="0"/>
              </a:spcAft>
              <a:buNone/>
            </a:pPr>
            <a:r>
              <a:rPr lang="en" sz="1500"/>
              <a:t>‘from’ files are text files with warping parameters to different spaces</a:t>
            </a:r>
            <a:endParaRPr sz="1500"/>
          </a:p>
          <a:p>
            <a:pPr marL="0" lvl="0" indent="0" algn="l" rtl="0">
              <a:lnSpc>
                <a:spcPct val="100000"/>
              </a:lnSpc>
              <a:spcBef>
                <a:spcPts val="1600"/>
              </a:spcBef>
              <a:spcAft>
                <a:spcPts val="0"/>
              </a:spcAft>
              <a:buNone/>
            </a:pPr>
            <a:r>
              <a:rPr lang="en" sz="1500"/>
              <a:t>.gii files are freesurfer things</a:t>
            </a:r>
            <a:endParaRPr sz="1500"/>
          </a:p>
          <a:p>
            <a:pPr marL="0" lvl="0" indent="0" algn="l" rtl="0">
              <a:lnSpc>
                <a:spcPct val="100000"/>
              </a:lnSpc>
              <a:spcBef>
                <a:spcPts val="1600"/>
              </a:spcBef>
              <a:spcAft>
                <a:spcPts val="0"/>
              </a:spcAft>
              <a:buNone/>
            </a:pPr>
            <a:r>
              <a:rPr lang="en" sz="1500"/>
              <a:t>‘space-’ files indicate what space they’re in</a:t>
            </a:r>
            <a:endParaRPr sz="1500"/>
          </a:p>
          <a:p>
            <a:pPr marL="0" lvl="0" indent="0" algn="l" rtl="0">
              <a:lnSpc>
                <a:spcPct val="100000"/>
              </a:lnSpc>
              <a:spcBef>
                <a:spcPts val="1600"/>
              </a:spcBef>
              <a:spcAft>
                <a:spcPts val="0"/>
              </a:spcAft>
              <a:buNone/>
            </a:pPr>
            <a:r>
              <a:rPr lang="en" sz="1500"/>
              <a:t>sub-JAM057_space-MNI152NLin2009cAsym_desc-preproc_T1w.nii.gz  is normalized structural to the MNI152NLin2009 Asymetric space. </a:t>
            </a:r>
            <a:endParaRPr sz="1500"/>
          </a:p>
          <a:p>
            <a:pPr marL="0" lvl="0" indent="0" algn="l" rtl="0">
              <a:lnSpc>
                <a:spcPct val="100000"/>
              </a:lnSpc>
              <a:spcBef>
                <a:spcPts val="1600"/>
              </a:spcBef>
              <a:spcAft>
                <a:spcPts val="1600"/>
              </a:spcAft>
              <a:buNone/>
            </a:pPr>
            <a:endParaRPr sz="1500"/>
          </a:p>
        </p:txBody>
      </p:sp>
      <p:pic>
        <p:nvPicPr>
          <p:cNvPr id="392" name="Google Shape;392;p57"/>
          <p:cNvPicPr preferRelativeResize="0"/>
          <p:nvPr/>
        </p:nvPicPr>
        <p:blipFill>
          <a:blip r:embed="rId3">
            <a:alphaModFix/>
          </a:blip>
          <a:stretch>
            <a:fillRect/>
          </a:stretch>
        </p:blipFill>
        <p:spPr>
          <a:xfrm>
            <a:off x="5023634" y="0"/>
            <a:ext cx="4120282"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8"/>
          <p:cNvSpPr txBox="1">
            <a:spLocks noGrp="1"/>
          </p:cNvSpPr>
          <p:nvPr>
            <p:ph type="title"/>
          </p:nvPr>
        </p:nvSpPr>
        <p:spPr>
          <a:xfrm>
            <a:off x="159300" y="-88375"/>
            <a:ext cx="67308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Naming conventions (similar to BIDS):</a:t>
            </a:r>
            <a:endParaRPr/>
          </a:p>
          <a:p>
            <a:pPr marL="0" lvl="0" indent="0" algn="l" rtl="0">
              <a:spcBef>
                <a:spcPts val="0"/>
              </a:spcBef>
              <a:spcAft>
                <a:spcPts val="0"/>
              </a:spcAft>
              <a:buNone/>
            </a:pPr>
            <a:endParaRPr/>
          </a:p>
        </p:txBody>
      </p:sp>
      <p:sp>
        <p:nvSpPr>
          <p:cNvPr id="398" name="Google Shape;398;p58"/>
          <p:cNvSpPr txBox="1">
            <a:spLocks noGrp="1"/>
          </p:cNvSpPr>
          <p:nvPr>
            <p:ph type="body" idx="1"/>
          </p:nvPr>
        </p:nvSpPr>
        <p:spPr>
          <a:xfrm>
            <a:off x="0" y="317875"/>
            <a:ext cx="4194900" cy="401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a:t>func/: </a:t>
            </a:r>
            <a:endParaRPr sz="1500"/>
          </a:p>
          <a:p>
            <a:pPr marL="0" lvl="0" indent="0" algn="l" rtl="0">
              <a:lnSpc>
                <a:spcPct val="100000"/>
              </a:lnSpc>
              <a:spcBef>
                <a:spcPts val="0"/>
              </a:spcBef>
              <a:spcAft>
                <a:spcPts val="0"/>
              </a:spcAft>
              <a:buNone/>
            </a:pPr>
            <a:r>
              <a:rPr lang="en" sz="1500"/>
              <a:t>AROMAnoiseICs is a csv of the components</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dtseries is cifti output</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MELODIC is melodic ICA output (?) &amp; the confounds regressor is massive list of potential regressors you can use for first level, like motion, FD, CompCor, and much more!</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_boldref.nii.gz is reference single image</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space-&lt;template&gt;_desc-preproc_bold.nii.gz are the files that are fully preprocessed in the space listed in the template position 4d file</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smoothAROMAnonaggr is the AROMA denoised image</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_space-T1w is native space</a:t>
            </a:r>
            <a:endParaRPr sz="1500"/>
          </a:p>
        </p:txBody>
      </p:sp>
      <p:pic>
        <p:nvPicPr>
          <p:cNvPr id="399" name="Google Shape;399;p58"/>
          <p:cNvPicPr preferRelativeResize="0"/>
          <p:nvPr/>
        </p:nvPicPr>
        <p:blipFill rotWithShape="1">
          <a:blip r:embed="rId3">
            <a:alphaModFix/>
          </a:blip>
          <a:srcRect/>
          <a:stretch/>
        </p:blipFill>
        <p:spPr>
          <a:xfrm>
            <a:off x="4194875" y="514375"/>
            <a:ext cx="4949125" cy="4335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9"/>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Full documentation on Outputs: https://fmriprep.readthedocs.io/en/stable/outputs.html</a:t>
            </a:r>
            <a:endParaRPr/>
          </a:p>
        </p:txBody>
      </p:sp>
      <p:pic>
        <p:nvPicPr>
          <p:cNvPr id="405" name="Google Shape;405;p59"/>
          <p:cNvPicPr preferRelativeResize="0"/>
          <p:nvPr/>
        </p:nvPicPr>
        <p:blipFill>
          <a:blip r:embed="rId3">
            <a:alphaModFix/>
          </a:blip>
          <a:stretch>
            <a:fillRect/>
          </a:stretch>
        </p:blipFill>
        <p:spPr>
          <a:xfrm>
            <a:off x="1638300" y="1362075"/>
            <a:ext cx="5867400" cy="37814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0"/>
          <p:cNvSpPr txBox="1">
            <a:spLocks noGrp="1"/>
          </p:cNvSpPr>
          <p:nvPr>
            <p:ph type="title"/>
          </p:nvPr>
        </p:nvSpPr>
        <p:spPr>
          <a:xfrm rot="-5400000">
            <a:off x="-1767050" y="2254575"/>
            <a:ext cx="5063700" cy="6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fMRIprep outputs: Report</a:t>
            </a:r>
            <a:endParaRPr/>
          </a:p>
        </p:txBody>
      </p:sp>
      <p:pic>
        <p:nvPicPr>
          <p:cNvPr id="411" name="Google Shape;411;p60"/>
          <p:cNvPicPr preferRelativeResize="0"/>
          <p:nvPr/>
        </p:nvPicPr>
        <p:blipFill>
          <a:blip r:embed="rId3">
            <a:alphaModFix/>
          </a:blip>
          <a:stretch>
            <a:fillRect/>
          </a:stretch>
        </p:blipFill>
        <p:spPr>
          <a:xfrm>
            <a:off x="1226350" y="152400"/>
            <a:ext cx="7752406" cy="4838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1"/>
          <p:cNvSpPr txBox="1">
            <a:spLocks noGrp="1"/>
          </p:cNvSpPr>
          <p:nvPr>
            <p:ph type="title"/>
          </p:nvPr>
        </p:nvSpPr>
        <p:spPr>
          <a:xfrm rot="-5400000">
            <a:off x="-2148050" y="2254575"/>
            <a:ext cx="5063700" cy="6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fMRIprep outputs: Report</a:t>
            </a:r>
            <a:endParaRPr/>
          </a:p>
        </p:txBody>
      </p:sp>
      <p:pic>
        <p:nvPicPr>
          <p:cNvPr id="417" name="Google Shape;417;p61"/>
          <p:cNvPicPr preferRelativeResize="0"/>
          <p:nvPr/>
        </p:nvPicPr>
        <p:blipFill>
          <a:blip r:embed="rId3">
            <a:alphaModFix/>
          </a:blip>
          <a:stretch>
            <a:fillRect/>
          </a:stretch>
        </p:blipFill>
        <p:spPr>
          <a:xfrm>
            <a:off x="1226350" y="152400"/>
            <a:ext cx="7550744" cy="4838701"/>
          </a:xfrm>
          <a:prstGeom prst="rect">
            <a:avLst/>
          </a:prstGeom>
          <a:noFill/>
          <a:ln>
            <a:noFill/>
          </a:ln>
        </p:spPr>
      </p:pic>
      <p:pic>
        <p:nvPicPr>
          <p:cNvPr id="418" name="Google Shape;418;p61"/>
          <p:cNvPicPr preferRelativeResize="0"/>
          <p:nvPr/>
        </p:nvPicPr>
        <p:blipFill>
          <a:blip r:embed="rId3">
            <a:alphaModFix/>
          </a:blip>
          <a:stretch>
            <a:fillRect/>
          </a:stretch>
        </p:blipFill>
        <p:spPr>
          <a:xfrm>
            <a:off x="711210" y="152400"/>
            <a:ext cx="8026380"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useful resources: </a:t>
            </a:r>
            <a:endParaRPr lang="en-US" dirty="0"/>
          </a:p>
        </p:txBody>
      </p:sp>
      <p:sp>
        <p:nvSpPr>
          <p:cNvPr id="3" name="Text Placeholder 2"/>
          <p:cNvSpPr>
            <a:spLocks noGrp="1"/>
          </p:cNvSpPr>
          <p:nvPr>
            <p:ph type="body" idx="1"/>
          </p:nvPr>
        </p:nvSpPr>
        <p:spPr/>
        <p:txBody>
          <a:bodyPr/>
          <a:lstStyle/>
          <a:p>
            <a:r>
              <a:rPr lang="en-US" dirty="0" smtClean="0"/>
              <a:t>I can’t emphasize enough how awesome </a:t>
            </a:r>
            <a:r>
              <a:rPr lang="en-US" dirty="0" err="1" smtClean="0"/>
              <a:t>neurostars.org</a:t>
            </a:r>
            <a:r>
              <a:rPr lang="en-US" dirty="0" smtClean="0"/>
              <a:t> is!</a:t>
            </a:r>
          </a:p>
          <a:p>
            <a:r>
              <a:rPr lang="en-US" dirty="0" smtClean="0"/>
              <a:t>Some good materials on a lot </a:t>
            </a:r>
            <a:r>
              <a:rPr lang="en-US" dirty="0"/>
              <a:t>of these tools: https://</a:t>
            </a:r>
            <a:r>
              <a:rPr lang="en-US" dirty="0" err="1"/>
              <a:t>bircibrain.github.io</a:t>
            </a:r>
            <a:r>
              <a:rPr lang="en-US" dirty="0"/>
              <a:t>/</a:t>
            </a:r>
            <a:r>
              <a:rPr lang="en-US" dirty="0" err="1"/>
              <a:t>computingguide</a:t>
            </a:r>
            <a:r>
              <a:rPr lang="en-US" dirty="0"/>
              <a:t>/docs/</a:t>
            </a:r>
            <a:r>
              <a:rPr lang="en-US" dirty="0" err="1"/>
              <a:t>fmri</a:t>
            </a:r>
            <a:r>
              <a:rPr lang="en-US" dirty="0"/>
              <a:t>-preprocessing/</a:t>
            </a:r>
            <a:r>
              <a:rPr lang="en-US" dirty="0" err="1" smtClean="0"/>
              <a:t>fmriprep.html</a:t>
            </a:r>
            <a:endParaRPr lang="en-US" dirty="0" smtClean="0"/>
          </a:p>
          <a:p>
            <a:r>
              <a:rPr lang="en-US" dirty="0" err="1" smtClean="0"/>
              <a:t>heudiconv</a:t>
            </a:r>
            <a:r>
              <a:rPr lang="en-US" dirty="0"/>
              <a:t>: http://</a:t>
            </a:r>
            <a:r>
              <a:rPr lang="en-US" dirty="0" err="1"/>
              <a:t>reproducibility.stanford.edu</a:t>
            </a:r>
            <a:r>
              <a:rPr lang="en-US" dirty="0"/>
              <a:t>/bids-tutorial-series-part-2a</a:t>
            </a:r>
            <a:r>
              <a:rPr lang="en-US" dirty="0" smtClean="0"/>
              <a:t>/</a:t>
            </a:r>
          </a:p>
          <a:p>
            <a:r>
              <a:rPr lang="en-US" dirty="0"/>
              <a:t>https://</a:t>
            </a:r>
            <a:r>
              <a:rPr lang="en-US" dirty="0" err="1"/>
              <a:t>rpubs.com</a:t>
            </a:r>
            <a:r>
              <a:rPr lang="en-US" dirty="0"/>
              <a:t>/</a:t>
            </a:r>
            <a:r>
              <a:rPr lang="en-US" dirty="0" err="1"/>
              <a:t>sarenseeley</a:t>
            </a:r>
            <a:r>
              <a:rPr lang="en-US" dirty="0"/>
              <a:t>/bids-</a:t>
            </a:r>
            <a:r>
              <a:rPr lang="en-US" dirty="0" err="1"/>
              <a:t>fmriprep</a:t>
            </a:r>
            <a:r>
              <a:rPr lang="en-US" dirty="0"/>
              <a:t>-</a:t>
            </a:r>
            <a:r>
              <a:rPr lang="en-US" dirty="0" err="1" smtClean="0"/>
              <a:t>mriqc</a:t>
            </a:r>
            <a:endParaRPr lang="en-US" dirty="0" smtClean="0"/>
          </a:p>
          <a:p>
            <a:r>
              <a:rPr lang="en-US" dirty="0"/>
              <a:t>http://</a:t>
            </a:r>
            <a:r>
              <a:rPr lang="en-US" dirty="0" err="1"/>
              <a:t>reproducibility.stanford.edu</a:t>
            </a:r>
            <a:r>
              <a:rPr lang="en-US" dirty="0"/>
              <a:t>/</a:t>
            </a:r>
            <a:r>
              <a:rPr lang="en-US" dirty="0" err="1"/>
              <a:t>fmriprep</a:t>
            </a:r>
            <a:r>
              <a:rPr lang="en-US" dirty="0"/>
              <a:t>-tutorial-running-the-</a:t>
            </a:r>
            <a:r>
              <a:rPr lang="en-US" dirty="0" err="1"/>
              <a:t>docker</a:t>
            </a:r>
            <a:r>
              <a:rPr lang="en-US" dirty="0"/>
              <a:t>-image</a:t>
            </a:r>
            <a:r>
              <a:rPr lang="en-US" dirty="0" smtClean="0"/>
              <a:t>/</a:t>
            </a:r>
          </a:p>
          <a:p>
            <a:r>
              <a:rPr lang="en-US" dirty="0"/>
              <a:t>https://</a:t>
            </a:r>
            <a:r>
              <a:rPr lang="en-US" dirty="0" err="1"/>
              <a:t>dartbrains.org</a:t>
            </a:r>
            <a:r>
              <a:rPr lang="en-US" dirty="0"/>
              <a:t>/features/notebooks/8_fmriprep_tutorial.html</a:t>
            </a:r>
          </a:p>
          <a:p>
            <a:r>
              <a:rPr lang="en-US" dirty="0"/>
              <a:t>https://</a:t>
            </a:r>
            <a:r>
              <a:rPr lang="en-US" dirty="0" err="1"/>
              <a:t>miykael.github.io</a:t>
            </a:r>
            <a:r>
              <a:rPr lang="en-US" dirty="0"/>
              <a:t>/</a:t>
            </a:r>
            <a:r>
              <a:rPr lang="en-US" dirty="0" err="1"/>
              <a:t>nipype_tutorial</a:t>
            </a:r>
            <a:r>
              <a:rPr lang="en-US" dirty="0"/>
              <a:t>/notebooks/</a:t>
            </a:r>
            <a:r>
              <a:rPr lang="en-US" dirty="0" err="1" smtClean="0"/>
              <a:t>introduction_dataset.html</a:t>
            </a:r>
            <a:endParaRPr lang="en-US" dirty="0" smtClean="0"/>
          </a:p>
          <a:p>
            <a:r>
              <a:rPr lang="en-US" dirty="0"/>
              <a:t>https://</a:t>
            </a:r>
            <a:r>
              <a:rPr lang="en-US" dirty="0" err="1"/>
              <a:t>neurostars.org</a:t>
            </a:r>
            <a:r>
              <a:rPr lang="en-US" dirty="0"/>
              <a:t>/t/convert-data-to-bids-format/720</a:t>
            </a:r>
          </a:p>
        </p:txBody>
      </p:sp>
    </p:spTree>
    <p:extLst>
      <p:ext uri="{BB962C8B-B14F-4D97-AF65-F5344CB8AC3E}">
        <p14:creationId xmlns:p14="http://schemas.microsoft.com/office/powerpoint/2010/main" val="3753182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0" name="Google Shape;140;p32"/>
          <p:cNvSpPr txBox="1">
            <a:spLocks noGrp="1"/>
          </p:cNvSpPr>
          <p:nvPr>
            <p:ph type="title"/>
          </p:nvPr>
        </p:nvSpPr>
        <p:spPr>
          <a:xfrm>
            <a:off x="311700" y="193781"/>
            <a:ext cx="8520600" cy="572700"/>
          </a:xfrm>
          <a:prstGeom prst="rect">
            <a:avLst/>
          </a:prstGeom>
        </p:spPr>
        <p:txBody>
          <a:bodyPr spcFirstLastPara="1" wrap="square" lIns="91425" tIns="91425" rIns="91425" bIns="91425" anchor="t" anchorCtr="0">
            <a:noAutofit/>
          </a:bodyPr>
          <a:lstStyle/>
          <a:p>
            <a:pPr lvl="0"/>
            <a:r>
              <a:rPr lang="en-US" dirty="0" smtClean="0">
                <a:solidFill>
                  <a:srgbClr val="FFFF00"/>
                </a:solidFill>
              </a:rPr>
              <a:t>Questions?</a:t>
            </a:r>
            <a:endParaRPr dirty="0">
              <a:solidFill>
                <a:srgbClr val="00FF00"/>
              </a:solidFill>
            </a:endParaRPr>
          </a:p>
        </p:txBody>
      </p:sp>
      <p:sp>
        <p:nvSpPr>
          <p:cNvPr id="141" name="Google Shape;141;p32"/>
          <p:cNvSpPr txBox="1">
            <a:spLocks noGrp="1"/>
          </p:cNvSpPr>
          <p:nvPr>
            <p:ph type="body" idx="1"/>
          </p:nvPr>
        </p:nvSpPr>
        <p:spPr>
          <a:xfrm>
            <a:off x="409699" y="857374"/>
            <a:ext cx="4293130" cy="3972072"/>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solidFill>
                  <a:srgbClr val="FFFFFF"/>
                </a:solidFill>
              </a:rPr>
              <a:t>I’m available for consulting on how to get you set up on an HPC for the price of some beer and/or </a:t>
            </a:r>
            <a:r>
              <a:rPr lang="en-US" dirty="0" smtClean="0">
                <a:solidFill>
                  <a:srgbClr val="FFFFFF"/>
                </a:solidFill>
              </a:rPr>
              <a:t>food and/or cash!</a:t>
            </a:r>
            <a:endParaRPr lang="en-US" dirty="0" smtClean="0">
              <a:solidFill>
                <a:srgbClr val="FFFFFF"/>
              </a:solidFill>
            </a:endParaRPr>
          </a:p>
          <a:p>
            <a:pPr marL="0" indent="0">
              <a:spcAft>
                <a:spcPts val="1600"/>
              </a:spcAft>
              <a:buNone/>
            </a:pPr>
            <a:r>
              <a:rPr lang="en-US" dirty="0" smtClean="0">
                <a:solidFill>
                  <a:srgbClr val="FFFFFF"/>
                </a:solidFill>
              </a:rPr>
              <a:t>#</a:t>
            </a:r>
            <a:r>
              <a:rPr lang="en-US" dirty="0" err="1" smtClean="0">
                <a:solidFill>
                  <a:srgbClr val="FFFFFF"/>
                </a:solidFill>
              </a:rPr>
              <a:t>AlwaysLookingForASideHustle</a:t>
            </a:r>
            <a:endParaRPr lang="en-US" dirty="0" smtClean="0">
              <a:solidFill>
                <a:srgbClr val="FFFFFF"/>
              </a:solidFill>
            </a:endParaRPr>
          </a:p>
          <a:p>
            <a:pPr marL="0" indent="0">
              <a:spcAft>
                <a:spcPts val="1600"/>
              </a:spcAft>
              <a:buNone/>
            </a:pPr>
            <a:r>
              <a:rPr lang="en-US" dirty="0" err="1" smtClean="0">
                <a:solidFill>
                  <a:srgbClr val="FFFF00"/>
                </a:solidFill>
              </a:rPr>
              <a:t>merchantjs@gmail.com</a:t>
            </a:r>
            <a:endParaRPr lang="en-US" dirty="0" smtClean="0">
              <a:solidFill>
                <a:srgbClr val="FFFF00"/>
              </a:solidFill>
            </a:endParaRPr>
          </a:p>
          <a:p>
            <a:pPr marL="0" indent="0">
              <a:spcAft>
                <a:spcPts val="1600"/>
              </a:spcAft>
              <a:buNone/>
            </a:pPr>
            <a:r>
              <a:rPr lang="en-US" dirty="0" smtClean="0">
                <a:solidFill>
                  <a:srgbClr val="FFFF00"/>
                </a:solidFill>
              </a:rPr>
              <a:t>828-301-3155</a:t>
            </a:r>
          </a:p>
        </p:txBody>
      </p:sp>
      <p:pic>
        <p:nvPicPr>
          <p:cNvPr id="3" name="Picture 2"/>
          <p:cNvPicPr>
            <a:picLocks noChangeAspect="1"/>
          </p:cNvPicPr>
          <p:nvPr/>
        </p:nvPicPr>
        <p:blipFill>
          <a:blip r:embed="rId3"/>
          <a:stretch>
            <a:fillRect/>
          </a:stretch>
        </p:blipFill>
        <p:spPr>
          <a:xfrm>
            <a:off x="4729430" y="1036969"/>
            <a:ext cx="4414570" cy="3310928"/>
          </a:xfrm>
          <a:prstGeom prst="rect">
            <a:avLst/>
          </a:prstGeom>
        </p:spPr>
      </p:pic>
    </p:spTree>
    <p:extLst>
      <p:ext uri="{BB962C8B-B14F-4D97-AF65-F5344CB8AC3E}">
        <p14:creationId xmlns:p14="http://schemas.microsoft.com/office/powerpoint/2010/main" val="2258409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BIDS Apps:</a:t>
            </a:r>
            <a:r>
              <a:rPr lang="en" dirty="0"/>
              <a:t> http://bids-apps.neuroimaging.io/</a:t>
            </a:r>
            <a:endParaRPr dirty="0"/>
          </a:p>
        </p:txBody>
      </p:sp>
      <p:sp>
        <p:nvSpPr>
          <p:cNvPr id="5" name="Google Shape;80;p17"/>
          <p:cNvSpPr txBox="1">
            <a:spLocks noGrp="1"/>
          </p:cNvSpPr>
          <p:nvPr>
            <p:ph type="body" idx="1"/>
          </p:nvPr>
        </p:nvSpPr>
        <p:spPr>
          <a:xfrm>
            <a:off x="95250" y="1152475"/>
            <a:ext cx="9144000" cy="37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Once you have your data organized in BIDS, there are a growing number of fMRI tools you can use in a “plug and play” manner:</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pre-preprocessing</a:t>
            </a:r>
          </a:p>
          <a:p>
            <a:pPr marL="285750" indent="-285750"/>
            <a:r>
              <a:rPr lang="en-US" sz="1800" dirty="0" smtClean="0"/>
              <a:t>MRIQC </a:t>
            </a:r>
            <a:r>
              <a:rPr lang="mr-IN" sz="1800" dirty="0" smtClean="0"/>
              <a:t>–</a:t>
            </a:r>
            <a:r>
              <a:rPr lang="en-US" sz="1800" dirty="0" smtClean="0"/>
              <a:t> Automated quality checking fMRI data </a:t>
            </a:r>
            <a:r>
              <a:rPr lang="en-US" dirty="0"/>
              <a:t>before </a:t>
            </a:r>
            <a:r>
              <a:rPr lang="en-US" dirty="0" smtClean="0"/>
              <a:t>preprocessing: </a:t>
            </a:r>
            <a:r>
              <a:rPr lang="en-US" dirty="0"/>
              <a:t>https://</a:t>
            </a:r>
            <a:r>
              <a:rPr lang="en-US" dirty="0" err="1"/>
              <a:t>mriqc.readthedocs.io</a:t>
            </a:r>
            <a:r>
              <a:rPr lang="en-US" dirty="0"/>
              <a:t>/en/stable</a:t>
            </a:r>
            <a:r>
              <a:rPr lang="en-US" dirty="0" smtClean="0"/>
              <a:t>/</a:t>
            </a:r>
          </a:p>
          <a:p>
            <a:pPr marL="0" indent="0">
              <a:buNone/>
            </a:pPr>
            <a:endParaRPr lang="en-US" dirty="0" smtClean="0"/>
          </a:p>
          <a:p>
            <a:pPr marL="0" indent="0">
              <a:buNone/>
            </a:pPr>
            <a:r>
              <a:rPr lang="en-US" dirty="0" smtClean="0"/>
              <a:t>post-fMRIprep</a:t>
            </a:r>
          </a:p>
          <a:p>
            <a:pPr marL="285750" indent="-285750"/>
            <a:r>
              <a:rPr lang="en-US" sz="1800" dirty="0" smtClean="0"/>
              <a:t>SPM and AFNI analysis BIDS Apps</a:t>
            </a:r>
          </a:p>
          <a:p>
            <a:pPr marL="285750" indent="-285750"/>
            <a:r>
              <a:rPr lang="en-US" dirty="0" smtClean="0"/>
              <a:t>Advance analysis tools like MVPA, </a:t>
            </a:r>
            <a:r>
              <a:rPr lang="en-US" dirty="0" err="1"/>
              <a:t>h</a:t>
            </a:r>
            <a:r>
              <a:rPr lang="en-US" dirty="0" err="1" smtClean="0"/>
              <a:t>yperalignment</a:t>
            </a:r>
            <a:r>
              <a:rPr lang="en-US" dirty="0" smtClean="0"/>
              <a:t>, </a:t>
            </a:r>
            <a:r>
              <a:rPr lang="en-US" dirty="0" err="1" smtClean="0"/>
              <a:t>connectomics</a:t>
            </a:r>
            <a:r>
              <a:rPr lang="en-US" dirty="0" smtClean="0"/>
              <a:t> etc. </a:t>
            </a:r>
            <a:endParaRPr lang="en-US" sz="1800" dirty="0" smtClean="0"/>
          </a:p>
        </p:txBody>
      </p:sp>
    </p:spTree>
    <p:extLst>
      <p:ext uri="{BB962C8B-B14F-4D97-AF65-F5344CB8AC3E}">
        <p14:creationId xmlns:p14="http://schemas.microsoft.com/office/powerpoint/2010/main" val="18992873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8"/>
          <p:cNvPicPr preferRelativeResize="0"/>
          <p:nvPr/>
        </p:nvPicPr>
        <p:blipFill rotWithShape="1">
          <a:blip r:embed="rId3">
            <a:alphaModFix/>
          </a:blip>
          <a:srcRect b="51100"/>
          <a:stretch/>
        </p:blipFill>
        <p:spPr>
          <a:xfrm>
            <a:off x="311700" y="1017725"/>
            <a:ext cx="7438524" cy="3836025"/>
          </a:xfrm>
          <a:prstGeom prst="rect">
            <a:avLst/>
          </a:prstGeom>
          <a:noFill/>
          <a:ln>
            <a:noFill/>
          </a:ln>
        </p:spPr>
      </p:pic>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BIDS Apps: </a:t>
            </a:r>
            <a:r>
              <a:rPr lang="en" dirty="0"/>
              <a:t>http://bids-apps.neuroimaging.io/</a:t>
            </a:r>
            <a:endParaRPr dirty="0"/>
          </a:p>
        </p:txBody>
      </p:sp>
      <p:pic>
        <p:nvPicPr>
          <p:cNvPr id="87" name="Google Shape;87;p18"/>
          <p:cNvPicPr preferRelativeResize="0"/>
          <p:nvPr/>
        </p:nvPicPr>
        <p:blipFill rotWithShape="1">
          <a:blip r:embed="rId3">
            <a:alphaModFix/>
          </a:blip>
          <a:srcRect t="47346"/>
          <a:stretch/>
        </p:blipFill>
        <p:spPr>
          <a:xfrm>
            <a:off x="2482500" y="1422825"/>
            <a:ext cx="6426000" cy="3568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BIDS: </a:t>
            </a:r>
            <a:r>
              <a:rPr lang="en" dirty="0"/>
              <a:t>What does it look like?</a:t>
            </a:r>
            <a:endParaRPr dirty="0"/>
          </a:p>
        </p:txBody>
      </p:sp>
      <p:sp>
        <p:nvSpPr>
          <p:cNvPr id="93" name="Google Shape;9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94" name="Google Shape;94;p19"/>
          <p:cNvPicPr preferRelativeResize="0"/>
          <p:nvPr/>
        </p:nvPicPr>
        <p:blipFill>
          <a:blip r:embed="rId3">
            <a:alphaModFix/>
          </a:blip>
          <a:stretch>
            <a:fillRect/>
          </a:stretch>
        </p:blipFill>
        <p:spPr>
          <a:xfrm>
            <a:off x="414875" y="1022550"/>
            <a:ext cx="8297324" cy="40445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Minimal BIDS requirements to work with fMRIprep:</a:t>
            </a:r>
            <a:endParaRPr dirty="0">
              <a:solidFill>
                <a:srgbClr val="800000"/>
              </a:solidFill>
            </a:endParaRPr>
          </a:p>
          <a:p>
            <a:pPr marL="0" lvl="0" indent="0" algn="l" rtl="0">
              <a:spcBef>
                <a:spcPts val="0"/>
              </a:spcBef>
              <a:spcAft>
                <a:spcPts val="0"/>
              </a:spcAft>
              <a:buNone/>
            </a:pPr>
            <a:endParaRPr dirty="0"/>
          </a:p>
        </p:txBody>
      </p:sp>
      <p:sp>
        <p:nvSpPr>
          <p:cNvPr id="114" name="Google Shape;114;p22"/>
          <p:cNvSpPr txBox="1">
            <a:spLocks noGrp="1"/>
          </p:cNvSpPr>
          <p:nvPr>
            <p:ph type="body" idx="1"/>
          </p:nvPr>
        </p:nvSpPr>
        <p:spPr>
          <a:xfrm>
            <a:off x="0" y="560525"/>
            <a:ext cx="9144000" cy="3932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Subject level directories labeled as such: sub-&lt;subjectid&gt;</a:t>
            </a:r>
            <a:endParaRPr dirty="0"/>
          </a:p>
          <a:p>
            <a:pPr marL="914400" lvl="1" indent="-342900" algn="l" rtl="0">
              <a:spcBef>
                <a:spcPts val="0"/>
              </a:spcBef>
              <a:spcAft>
                <a:spcPts val="0"/>
              </a:spcAft>
              <a:buSzPts val="1800"/>
              <a:buChar char="○"/>
            </a:pPr>
            <a:r>
              <a:rPr lang="en" sz="1800" dirty="0"/>
              <a:t>&lt;subjectid&gt; cannot have dashes, spaces, underscores, or special </a:t>
            </a:r>
            <a:r>
              <a:rPr lang="en" sz="1800" dirty="0" smtClean="0"/>
              <a:t>characters</a:t>
            </a:r>
            <a:endParaRPr lang="en-US" sz="1800" dirty="0" smtClean="0"/>
          </a:p>
          <a:p>
            <a:pPr marL="571500" lvl="1" indent="0" algn="l" rtl="0">
              <a:spcBef>
                <a:spcPts val="0"/>
              </a:spcBef>
              <a:spcAft>
                <a:spcPts val="0"/>
              </a:spcAft>
              <a:buSzPts val="1800"/>
              <a:buNone/>
            </a:pPr>
            <a:endParaRPr sz="1800" dirty="0"/>
          </a:p>
          <a:p>
            <a:pPr marL="457200" lvl="0" indent="-342900" algn="l" rtl="0">
              <a:spcBef>
                <a:spcPts val="0"/>
              </a:spcBef>
              <a:spcAft>
                <a:spcPts val="0"/>
              </a:spcAft>
              <a:buSzPts val="1800"/>
              <a:buChar char="●"/>
            </a:pPr>
            <a:r>
              <a:rPr lang="en" dirty="0"/>
              <a:t>Within this directory, there are directories for each MR modality:</a:t>
            </a:r>
            <a:endParaRPr dirty="0"/>
          </a:p>
          <a:p>
            <a:pPr marL="914400" lvl="1" indent="-342900" algn="l" rtl="0">
              <a:spcBef>
                <a:spcPts val="0"/>
              </a:spcBef>
              <a:spcAft>
                <a:spcPts val="0"/>
              </a:spcAft>
              <a:buSzPts val="1800"/>
              <a:buChar char="○"/>
            </a:pPr>
            <a:r>
              <a:rPr lang="en" sz="1800" dirty="0"/>
              <a:t>/anat - which contains all structural/anatomical scans</a:t>
            </a:r>
            <a:endParaRPr sz="1800" dirty="0"/>
          </a:p>
          <a:p>
            <a:pPr marL="914400" lvl="1" indent="-342900" algn="l" rtl="0">
              <a:spcBef>
                <a:spcPts val="0"/>
              </a:spcBef>
              <a:spcAft>
                <a:spcPts val="0"/>
              </a:spcAft>
              <a:buSzPts val="1800"/>
              <a:buChar char="○"/>
            </a:pPr>
            <a:r>
              <a:rPr lang="en" sz="1800" dirty="0"/>
              <a:t>/func - all functional MRI scans including task and rest</a:t>
            </a:r>
            <a:endParaRPr sz="1800" dirty="0"/>
          </a:p>
          <a:p>
            <a:pPr marL="914400" lvl="1" indent="-342900" algn="l" rtl="0">
              <a:spcBef>
                <a:spcPts val="0"/>
              </a:spcBef>
              <a:spcAft>
                <a:spcPts val="0"/>
              </a:spcAft>
              <a:buSzPts val="1800"/>
              <a:buChar char="○"/>
            </a:pPr>
            <a:r>
              <a:rPr lang="en" sz="1800" dirty="0"/>
              <a:t>/fmap - fieldmap </a:t>
            </a:r>
            <a:r>
              <a:rPr lang="en" sz="1800" dirty="0" smtClean="0"/>
              <a:t>scans</a:t>
            </a:r>
            <a:r>
              <a:rPr lang="en-US" sz="1800" dirty="0" smtClean="0"/>
              <a:t> if you have them (more at the end)</a:t>
            </a:r>
          </a:p>
          <a:p>
            <a:pPr marL="571500" lvl="1" indent="0" algn="l" rtl="0">
              <a:spcBef>
                <a:spcPts val="0"/>
              </a:spcBef>
              <a:spcAft>
                <a:spcPts val="0"/>
              </a:spcAft>
              <a:buSzPts val="1800"/>
              <a:buNone/>
            </a:pPr>
            <a:endParaRPr sz="1800" dirty="0"/>
          </a:p>
          <a:p>
            <a:pPr marL="457200" lvl="0" indent="-342900" algn="l" rtl="0">
              <a:spcBef>
                <a:spcPts val="0"/>
              </a:spcBef>
              <a:spcAft>
                <a:spcPts val="0"/>
              </a:spcAft>
              <a:buSzPts val="1800"/>
              <a:buChar char="●"/>
            </a:pPr>
            <a:r>
              <a:rPr lang="en" dirty="0" smtClean="0"/>
              <a:t> </a:t>
            </a:r>
            <a:r>
              <a:rPr lang="en" dirty="0"/>
              <a:t>Each MRI file needs accompanying .json file (with same name) that has all info about the scan </a:t>
            </a:r>
            <a:r>
              <a:rPr lang="en" dirty="0" smtClean="0"/>
              <a:t>!!</a:t>
            </a:r>
            <a:endParaRPr lang="en-US" dirty="0" smtClean="0"/>
          </a:p>
          <a:p>
            <a:pPr marL="114300" lvl="0" indent="0" algn="l" rtl="0">
              <a:spcBef>
                <a:spcPts val="0"/>
              </a:spcBef>
              <a:spcAft>
                <a:spcPts val="0"/>
              </a:spcAft>
              <a:buSzPts val="1800"/>
              <a:buNone/>
            </a:pPr>
            <a:endParaRPr dirty="0"/>
          </a:p>
          <a:p>
            <a:pPr marL="457200" lvl="0" indent="-342900" algn="l" rtl="0">
              <a:spcBef>
                <a:spcPts val="0"/>
              </a:spcBef>
              <a:spcAft>
                <a:spcPts val="0"/>
              </a:spcAft>
              <a:buSzPts val="1800"/>
              <a:buChar char="●"/>
            </a:pPr>
            <a:r>
              <a:rPr lang="en" dirty="0"/>
              <a:t>All MRI files need to be in gzipped nifti format, that is </a:t>
            </a:r>
            <a:r>
              <a:rPr lang="en" b="1" dirty="0"/>
              <a:t>.nii.gz</a:t>
            </a:r>
            <a:r>
              <a:rPr lang="en" dirty="0"/>
              <a:t>, and 4D when applicable (i.e. functional runs</a:t>
            </a:r>
            <a:r>
              <a:rPr lang="en" dirty="0" smtClean="0"/>
              <a:t>)</a:t>
            </a:r>
            <a:endParaRPr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r>
              <a:rPr lang="en" dirty="0">
                <a:solidFill>
                  <a:srgbClr val="800000"/>
                </a:solidFill>
              </a:rPr>
              <a:t>BIDS </a:t>
            </a:r>
            <a:r>
              <a:rPr lang="en" dirty="0" smtClean="0">
                <a:solidFill>
                  <a:srgbClr val="800000"/>
                </a:solidFill>
              </a:rPr>
              <a:t>Conversion</a:t>
            </a:r>
            <a:r>
              <a:rPr lang="en-US" dirty="0" smtClean="0">
                <a:solidFill>
                  <a:srgbClr val="800000"/>
                </a:solidFill>
              </a:rPr>
              <a:t>: </a:t>
            </a:r>
            <a:r>
              <a:rPr lang="en-US" b="1" dirty="0" err="1"/>
              <a:t>HeuDiConv</a:t>
            </a:r>
            <a:r>
              <a:rPr lang="en-US" b="1" dirty="0"/>
              <a:t/>
            </a:r>
            <a:br>
              <a:rPr lang="en-US" b="1" dirty="0"/>
            </a:br>
            <a:endParaRPr dirty="0">
              <a:solidFill>
                <a:srgbClr val="800000"/>
              </a:solidFill>
            </a:endParaRPr>
          </a:p>
        </p:txBody>
      </p:sp>
      <p:sp>
        <p:nvSpPr>
          <p:cNvPr id="134" name="Google Shape;134;p25"/>
          <p:cNvSpPr txBox="1">
            <a:spLocks noGrp="1"/>
          </p:cNvSpPr>
          <p:nvPr>
            <p:ph type="body" idx="1"/>
          </p:nvPr>
        </p:nvSpPr>
        <p:spPr>
          <a:xfrm>
            <a:off x="0" y="528316"/>
            <a:ext cx="9144000" cy="3978296"/>
          </a:xfrm>
          <a:prstGeom prst="rect">
            <a:avLst/>
          </a:prstGeom>
        </p:spPr>
        <p:txBody>
          <a:bodyPr spcFirstLastPara="1" wrap="square" lIns="91425" tIns="91425" rIns="91425" bIns="91425" anchor="t" anchorCtr="0">
            <a:noAutofit/>
          </a:bodyPr>
          <a:lstStyle/>
          <a:p>
            <a:pPr marL="0" lvl="0" indent="0">
              <a:buNone/>
            </a:pPr>
            <a:r>
              <a:rPr lang="en-US" sz="2000" dirty="0" smtClean="0"/>
              <a:t>heuristic</a:t>
            </a:r>
            <a:r>
              <a:rPr lang="en-US" sz="2000" dirty="0"/>
              <a:t>-centric DICOM </a:t>
            </a:r>
            <a:r>
              <a:rPr lang="en-US" sz="2000" dirty="0" smtClean="0"/>
              <a:t>converter</a:t>
            </a:r>
            <a:r>
              <a:rPr lang="en-US" sz="2000" i="1" dirty="0" smtClean="0"/>
              <a:t> </a:t>
            </a:r>
            <a:r>
              <a:rPr lang="en-US" sz="2000" dirty="0" smtClean="0"/>
              <a:t>(</a:t>
            </a:r>
            <a:r>
              <a:rPr lang="en-US" sz="2000" dirty="0" err="1" smtClean="0"/>
              <a:t>HeuDiConv</a:t>
            </a:r>
            <a:r>
              <a:rPr lang="en-US" sz="2000" dirty="0" smtClean="0"/>
              <a:t>) is </a:t>
            </a:r>
            <a:r>
              <a:rPr lang="en-US" sz="2000" b="1" u="sng" dirty="0" smtClean="0"/>
              <a:t>the</a:t>
            </a:r>
            <a:r>
              <a:rPr lang="en-US" sz="2000" dirty="0" smtClean="0"/>
              <a:t> recommended way to convert from </a:t>
            </a:r>
            <a:r>
              <a:rPr lang="en-US" sz="2000" dirty="0" err="1" smtClean="0"/>
              <a:t>dicoms</a:t>
            </a:r>
            <a:r>
              <a:rPr lang="en-US" sz="2000" dirty="0" smtClean="0"/>
              <a:t> to BIDS</a:t>
            </a:r>
          </a:p>
          <a:p>
            <a:pPr marL="0" lvl="0" indent="0">
              <a:buNone/>
            </a:pPr>
            <a:endParaRPr lang="en-US" sz="2000" dirty="0" smtClean="0"/>
          </a:p>
          <a:p>
            <a:pPr marL="342900"/>
            <a:r>
              <a:rPr lang="en-US" sz="2000" dirty="0" smtClean="0"/>
              <a:t>Organizes data, names files, and converts to formats to be BIDS compatible</a:t>
            </a:r>
          </a:p>
          <a:p>
            <a:pPr marL="342900"/>
            <a:endParaRPr lang="en-US" sz="2000" dirty="0" smtClean="0"/>
          </a:p>
          <a:p>
            <a:pPr marL="342900"/>
            <a:r>
              <a:rPr lang="en-US" sz="2000" dirty="0" smtClean="0"/>
              <a:t>uses the </a:t>
            </a:r>
            <a:r>
              <a:rPr lang="en" sz="2000" dirty="0" smtClean="0"/>
              <a:t>dcm2niix converter </a:t>
            </a:r>
            <a:r>
              <a:rPr lang="en" sz="2000" dirty="0"/>
              <a:t>that </a:t>
            </a:r>
            <a:r>
              <a:rPr lang="en-US" sz="2000" dirty="0" smtClean="0"/>
              <a:t>generates</a:t>
            </a:r>
            <a:r>
              <a:rPr lang="en" sz="2000" dirty="0" smtClean="0"/>
              <a:t> </a:t>
            </a:r>
            <a:r>
              <a:rPr lang="en" sz="2000" dirty="0"/>
              <a:t>the accompanying .json file you need for BIDS compatibility: </a:t>
            </a:r>
            <a:r>
              <a:rPr lang="en" sz="2000" u="sng" dirty="0">
                <a:solidFill>
                  <a:schemeClr val="hlink"/>
                </a:solidFill>
                <a:hlinkClick r:id="rId3"/>
              </a:rPr>
              <a:t>https://</a:t>
            </a:r>
            <a:r>
              <a:rPr lang="en" sz="2000" u="sng" dirty="0" smtClean="0">
                <a:solidFill>
                  <a:schemeClr val="hlink"/>
                </a:solidFill>
                <a:hlinkClick r:id="rId3"/>
              </a:rPr>
              <a:t>github.com/rordenlab/dcm2niix</a:t>
            </a:r>
            <a:endParaRPr lang="en-US" sz="2000" u="sng" dirty="0" smtClean="0">
              <a:solidFill>
                <a:schemeClr val="hlink"/>
              </a:solidFill>
            </a:endParaRPr>
          </a:p>
          <a:p>
            <a:pPr marL="342900"/>
            <a:endParaRPr lang="en-US" sz="2000" dirty="0" smtClean="0"/>
          </a:p>
          <a:p>
            <a:pPr marL="342900"/>
            <a:r>
              <a:rPr lang="en-US" sz="2000" dirty="0" smtClean="0"/>
              <a:t>Full disclosure, I’ve not used it </a:t>
            </a:r>
            <a:r>
              <a:rPr lang="en-US" dirty="0" smtClean="0"/>
              <a:t>(wrote my own scripts) </a:t>
            </a:r>
            <a:r>
              <a:rPr lang="en-US" sz="2000" dirty="0" smtClean="0"/>
              <a:t>but it is highly recommended by the creators of BIDS/fMRIprep </a:t>
            </a:r>
            <a:endParaRPr sz="200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2087</TotalTime>
  <Words>3577</Words>
  <Application>Microsoft Macintosh PowerPoint</Application>
  <PresentationFormat>On-screen Show (16:9)</PresentationFormat>
  <Paragraphs>255</Paragraphs>
  <Slides>49</Slides>
  <Notes>47</Notes>
  <HiddenSlides>0</HiddenSlides>
  <MMClips>0</MMClip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Simple Light</vt:lpstr>
      <vt:lpstr>Simple Dark</vt:lpstr>
      <vt:lpstr>WTfMRIprep?</vt:lpstr>
      <vt:lpstr>Outline</vt:lpstr>
      <vt:lpstr>BIDS: https://bids.neuroimaging.io/</vt:lpstr>
      <vt:lpstr>BIDS: WHY (TF are you boring us with data organization)? </vt:lpstr>
      <vt:lpstr>BIDS Apps: http://bids-apps.neuroimaging.io/</vt:lpstr>
      <vt:lpstr>BIDS Apps: http://bids-apps.neuroimaging.io/</vt:lpstr>
      <vt:lpstr>BIDS: What does it look like?</vt:lpstr>
      <vt:lpstr>Minimal BIDS requirements to work with fMRIprep: </vt:lpstr>
      <vt:lpstr>BIDS Conversion: HeuDiConv </vt:lpstr>
      <vt:lpstr>BIDS Conversion using my dcm2niix wrapper </vt:lpstr>
      <vt:lpstr>BIDS Conversion dcm2niix wrapper: Parameters file </vt:lpstr>
      <vt:lpstr>PowerPoint Presentation</vt:lpstr>
      <vt:lpstr>Final things to check out regarding BIDS</vt:lpstr>
      <vt:lpstr>Final things to check out regarding BIDS</vt:lpstr>
      <vt:lpstr>Time for fMRIprep: fmriprep.readthedocs.io/en/stable/</vt:lpstr>
      <vt:lpstr>https://fmriprep.readthedocs.io/en/stable/</vt:lpstr>
      <vt:lpstr>fMRIprep is simply the BEST prepackaged fMRI preprocessing pipeline available</vt:lpstr>
      <vt:lpstr>fMRIprep pipeline</vt:lpstr>
      <vt:lpstr>PowerPoint Presentation</vt:lpstr>
      <vt:lpstr>fMRIprep Installation: https://fmriprep.readthedocs.io/en/stable/installation.html</vt:lpstr>
      <vt:lpstr>Quick note on Singularity and containerized environments</vt:lpstr>
      <vt:lpstr>fMRIprep: Requirements (hardware)</vt:lpstr>
      <vt:lpstr>fMRIprep: Requirements (software and data)</vt:lpstr>
      <vt:lpstr>fMRIprep usage: https://fmriprep.readthedocs.io/en/stable/usage.html</vt:lpstr>
      <vt:lpstr>fMRIprep usage: https://fmriprep.readthedocs.io/en/stable/usage.html</vt:lpstr>
      <vt:lpstr>fMRIprep usage:  https://fmriprep.readthedocs.io/en/stable/usage.html</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Putting it all together in a script </vt:lpstr>
      <vt:lpstr>Note on fieldmaps</vt:lpstr>
      <vt:lpstr>fMRIprep outputs: Folder</vt:lpstr>
      <vt:lpstr>Naming conventions (similar to BIDS): </vt:lpstr>
      <vt:lpstr>Naming conventions (similar to BIDS): </vt:lpstr>
      <vt:lpstr>Full documentation on Outputs: https://fmriprep.readthedocs.io/en/stable/outputs.html</vt:lpstr>
      <vt:lpstr>fMRIprep outputs: Report</vt:lpstr>
      <vt:lpstr>fMRIprep outputs: Report</vt:lpstr>
      <vt:lpstr>Other useful resources: </vt:lpstr>
      <vt:lpstr>Questions?</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WTfMRIprep?</dc:title>
  <dc:subject/>
  <dc:creator/>
  <cp:keywords/>
  <dc:description/>
  <cp:lastModifiedBy>Junaid</cp:lastModifiedBy>
  <cp:revision>42</cp:revision>
  <dcterms:modified xsi:type="dcterms:W3CDTF">2020-04-24T19:31:26Z</dcterms:modified>
  <cp:category/>
</cp:coreProperties>
</file>